
<file path=[Content_Types].xml><?xml version="1.0" encoding="utf-8"?>
<Types xmlns="http://schemas.openxmlformats.org/package/2006/content-types">
  <Default Extension="png" ContentType="image/png"/>
  <Default Extension="bin" ContentType="application/vnd.openxmlformats-officedocument.oleObject"/>
  <Default Extension="jpeg" ContentType="image/jpeg"/>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937" r:id="rId4"/>
  </p:sldMasterIdLst>
  <p:notesMasterIdLst>
    <p:notesMasterId r:id="rId27"/>
  </p:notesMasterIdLst>
  <p:handoutMasterIdLst>
    <p:handoutMasterId r:id="rId28"/>
  </p:handoutMasterIdLst>
  <p:sldIdLst>
    <p:sldId id="501" r:id="rId5"/>
    <p:sldId id="502" r:id="rId6"/>
    <p:sldId id="509" r:id="rId7"/>
    <p:sldId id="510" r:id="rId8"/>
    <p:sldId id="511" r:id="rId9"/>
    <p:sldId id="512" r:id="rId10"/>
    <p:sldId id="513" r:id="rId11"/>
    <p:sldId id="514" r:id="rId12"/>
    <p:sldId id="515" r:id="rId13"/>
    <p:sldId id="516" r:id="rId14"/>
    <p:sldId id="517" r:id="rId15"/>
    <p:sldId id="519" r:id="rId16"/>
    <p:sldId id="518" r:id="rId17"/>
    <p:sldId id="520" r:id="rId18"/>
    <p:sldId id="521" r:id="rId19"/>
    <p:sldId id="522" r:id="rId20"/>
    <p:sldId id="523" r:id="rId21"/>
    <p:sldId id="524" r:id="rId22"/>
    <p:sldId id="525" r:id="rId23"/>
    <p:sldId id="526" r:id="rId24"/>
    <p:sldId id="527" r:id="rId25"/>
    <p:sldId id="505" r:id="rId26"/>
  </p:sldIdLst>
  <p:sldSz cx="12192000" cy="6858000"/>
  <p:notesSz cx="10048875" cy="6918325"/>
  <p:custDataLst>
    <p:tags r:id="rId29"/>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85D8A"/>
    <a:srgbClr val="FFFFCC"/>
    <a:srgbClr val="FF9900"/>
    <a:srgbClr val="99FF33"/>
    <a:srgbClr val="CC99FF"/>
    <a:srgbClr val="66CCFF"/>
    <a:srgbClr val="0099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2047" autoAdjust="0"/>
    <p:restoredTop sz="85829" autoAdjust="0"/>
  </p:normalViewPr>
  <p:slideViewPr>
    <p:cSldViewPr>
      <p:cViewPr varScale="1">
        <p:scale>
          <a:sx n="88" d="100"/>
          <a:sy n="88" d="100"/>
        </p:scale>
        <p:origin x="96" y="148"/>
      </p:cViewPr>
      <p:guideLst>
        <p:guide orient="horz" pos="2160"/>
        <p:guide pos="384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tags" Target="tags/tag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presProps" Target="presProps.xml"/><Relationship Id="rId8" Type="http://schemas.openxmlformats.org/officeDocument/2006/relationships/slide" Target="slides/slide4.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3.emf"/></Relationships>
</file>

<file path=ppt/drawings/_rels/vmlDrawing2.vml.rels><?xml version="1.0" encoding="UTF-8" standalone="yes"?>
<Relationships xmlns="http://schemas.openxmlformats.org/package/2006/relationships"><Relationship Id="rId2" Type="http://schemas.openxmlformats.org/officeDocument/2006/relationships/image" Target="../media/image13.emf"/><Relationship Id="rId1" Type="http://schemas.openxmlformats.org/officeDocument/2006/relationships/image" Target="../media/image12.emf"/></Relationships>
</file>

<file path=ppt/drawings/_rels/vmlDrawing3.vml.rels><?xml version="1.0" encoding="UTF-8" standalone="yes"?>
<Relationships xmlns="http://schemas.openxmlformats.org/package/2006/relationships"><Relationship Id="rId2" Type="http://schemas.openxmlformats.org/officeDocument/2006/relationships/image" Target="../media/image15.emf"/><Relationship Id="rId1" Type="http://schemas.openxmlformats.org/officeDocument/2006/relationships/image" Target="../media/image14.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1" y="0"/>
            <a:ext cx="4354512" cy="345917"/>
          </a:xfrm>
          <a:prstGeom prst="rect">
            <a:avLst/>
          </a:prstGeom>
        </p:spPr>
        <p:txBody>
          <a:bodyPr vert="horz" lIns="92766" tIns="46383" rIns="92766" bIns="46383" rtlCol="0"/>
          <a:lstStyle>
            <a:lvl1pPr algn="l">
              <a:defRPr sz="1200"/>
            </a:lvl1pPr>
          </a:lstStyle>
          <a:p>
            <a:endParaRPr lang="de-DE"/>
          </a:p>
        </p:txBody>
      </p:sp>
      <p:sp>
        <p:nvSpPr>
          <p:cNvPr id="3" name="Datumsplatzhalter 2"/>
          <p:cNvSpPr>
            <a:spLocks noGrp="1"/>
          </p:cNvSpPr>
          <p:nvPr>
            <p:ph type="dt" sz="quarter" idx="1"/>
          </p:nvPr>
        </p:nvSpPr>
        <p:spPr>
          <a:xfrm>
            <a:off x="5692038" y="0"/>
            <a:ext cx="4354512" cy="345917"/>
          </a:xfrm>
          <a:prstGeom prst="rect">
            <a:avLst/>
          </a:prstGeom>
        </p:spPr>
        <p:txBody>
          <a:bodyPr vert="horz" lIns="92766" tIns="46383" rIns="92766" bIns="46383" rtlCol="0"/>
          <a:lstStyle>
            <a:lvl1pPr algn="r">
              <a:defRPr sz="1200"/>
            </a:lvl1pPr>
          </a:lstStyle>
          <a:p>
            <a:fld id="{9175845F-7813-4162-8E43-89DCBF023BA5}" type="datetimeFigureOut">
              <a:rPr lang="de-DE" smtClean="0"/>
              <a:pPr/>
              <a:t>22.06.2020</a:t>
            </a:fld>
            <a:endParaRPr lang="de-DE"/>
          </a:p>
        </p:txBody>
      </p:sp>
      <p:sp>
        <p:nvSpPr>
          <p:cNvPr id="4" name="Fußzeilenplatzhalter 3"/>
          <p:cNvSpPr>
            <a:spLocks noGrp="1"/>
          </p:cNvSpPr>
          <p:nvPr>
            <p:ph type="ftr" sz="quarter" idx="2"/>
          </p:nvPr>
        </p:nvSpPr>
        <p:spPr>
          <a:xfrm>
            <a:off x="1" y="6571208"/>
            <a:ext cx="4354512" cy="345917"/>
          </a:xfrm>
          <a:prstGeom prst="rect">
            <a:avLst/>
          </a:prstGeom>
        </p:spPr>
        <p:txBody>
          <a:bodyPr vert="horz" lIns="92766" tIns="46383" rIns="92766" bIns="46383" rtlCol="0" anchor="b"/>
          <a:lstStyle>
            <a:lvl1pPr algn="l">
              <a:defRPr sz="1200"/>
            </a:lvl1pPr>
          </a:lstStyle>
          <a:p>
            <a:endParaRPr lang="de-DE"/>
          </a:p>
        </p:txBody>
      </p:sp>
      <p:sp>
        <p:nvSpPr>
          <p:cNvPr id="5" name="Foliennummernplatzhalter 4"/>
          <p:cNvSpPr>
            <a:spLocks noGrp="1"/>
          </p:cNvSpPr>
          <p:nvPr>
            <p:ph type="sldNum" sz="quarter" idx="3"/>
          </p:nvPr>
        </p:nvSpPr>
        <p:spPr>
          <a:xfrm>
            <a:off x="5692038" y="6571208"/>
            <a:ext cx="4354512" cy="345917"/>
          </a:xfrm>
          <a:prstGeom prst="rect">
            <a:avLst/>
          </a:prstGeom>
        </p:spPr>
        <p:txBody>
          <a:bodyPr vert="horz" lIns="92766" tIns="46383" rIns="92766" bIns="46383" rtlCol="0" anchor="b"/>
          <a:lstStyle>
            <a:lvl1pPr algn="r">
              <a:defRPr sz="1200"/>
            </a:lvl1pPr>
          </a:lstStyle>
          <a:p>
            <a:fld id="{568AD7C4-ADB3-4393-A709-E94E9DB0B97C}" type="slidenum">
              <a:rPr lang="de-DE" smtClean="0"/>
              <a:pPr/>
              <a:t>‹#›</a:t>
            </a:fld>
            <a:endParaRPr lang="de-DE"/>
          </a:p>
        </p:txBody>
      </p:sp>
    </p:spTree>
    <p:extLst>
      <p:ext uri="{BB962C8B-B14F-4D97-AF65-F5344CB8AC3E}">
        <p14:creationId xmlns:p14="http://schemas.microsoft.com/office/powerpoint/2010/main" val="3130745450"/>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2.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4354512" cy="345917"/>
          </a:xfrm>
          <a:prstGeom prst="rect">
            <a:avLst/>
          </a:prstGeom>
        </p:spPr>
        <p:txBody>
          <a:bodyPr vert="horz" wrap="square" lIns="92766" tIns="46383" rIns="92766" bIns="46383" numCol="1" anchor="t" anchorCtr="0" compatLnSpc="1">
            <a:prstTxWarp prst="textNoShape">
              <a:avLst/>
            </a:prstTxWarp>
          </a:bodyPr>
          <a:lstStyle>
            <a:lvl1pPr>
              <a:defRPr sz="1200">
                <a:latin typeface="Calibri" pitchFamily="34" charset="0"/>
              </a:defRPr>
            </a:lvl1pPr>
          </a:lstStyle>
          <a:p>
            <a:pPr>
              <a:defRPr/>
            </a:pPr>
            <a:endParaRPr lang="en-US"/>
          </a:p>
        </p:txBody>
      </p:sp>
      <p:sp>
        <p:nvSpPr>
          <p:cNvPr id="3" name="Date Placeholder 2"/>
          <p:cNvSpPr>
            <a:spLocks noGrp="1"/>
          </p:cNvSpPr>
          <p:nvPr>
            <p:ph type="dt" idx="1"/>
          </p:nvPr>
        </p:nvSpPr>
        <p:spPr>
          <a:xfrm>
            <a:off x="5692038" y="0"/>
            <a:ext cx="4354512" cy="345917"/>
          </a:xfrm>
          <a:prstGeom prst="rect">
            <a:avLst/>
          </a:prstGeom>
        </p:spPr>
        <p:txBody>
          <a:bodyPr vert="horz" wrap="square" lIns="92766" tIns="46383" rIns="92766" bIns="46383" numCol="1" anchor="t" anchorCtr="0" compatLnSpc="1">
            <a:prstTxWarp prst="textNoShape">
              <a:avLst/>
            </a:prstTxWarp>
          </a:bodyPr>
          <a:lstStyle>
            <a:lvl1pPr algn="r">
              <a:defRPr sz="1200">
                <a:latin typeface="Calibri" pitchFamily="34" charset="0"/>
              </a:defRPr>
            </a:lvl1pPr>
          </a:lstStyle>
          <a:p>
            <a:pPr>
              <a:defRPr/>
            </a:pPr>
            <a:fld id="{0A20AF34-6582-494F-851E-89D0463C3413}" type="datetimeFigureOut">
              <a:rPr lang="en-US"/>
              <a:pPr>
                <a:defRPr/>
              </a:pPr>
              <a:t>6/22/2020</a:t>
            </a:fld>
            <a:endParaRPr lang="en-US"/>
          </a:p>
        </p:txBody>
      </p:sp>
      <p:sp>
        <p:nvSpPr>
          <p:cNvPr id="4" name="Slide Image Placeholder 3"/>
          <p:cNvSpPr>
            <a:spLocks noGrp="1" noRot="1" noChangeAspect="1"/>
          </p:cNvSpPr>
          <p:nvPr>
            <p:ph type="sldImg" idx="2"/>
          </p:nvPr>
        </p:nvSpPr>
        <p:spPr>
          <a:xfrm>
            <a:off x="2719388" y="519113"/>
            <a:ext cx="4610100" cy="2593975"/>
          </a:xfrm>
          <a:prstGeom prst="rect">
            <a:avLst/>
          </a:prstGeom>
          <a:noFill/>
          <a:ln w="12700">
            <a:solidFill>
              <a:prstClr val="black"/>
            </a:solidFill>
          </a:ln>
        </p:spPr>
        <p:txBody>
          <a:bodyPr vert="horz" lIns="92766" tIns="46383" rIns="92766" bIns="46383" rtlCol="0" anchor="ctr"/>
          <a:lstStyle/>
          <a:p>
            <a:pPr lvl="0"/>
            <a:endParaRPr lang="en-US" noProof="0"/>
          </a:p>
        </p:txBody>
      </p:sp>
      <p:sp>
        <p:nvSpPr>
          <p:cNvPr id="5" name="Notes Placeholder 4"/>
          <p:cNvSpPr>
            <a:spLocks noGrp="1"/>
          </p:cNvSpPr>
          <p:nvPr>
            <p:ph type="body" sz="quarter" idx="3"/>
          </p:nvPr>
        </p:nvSpPr>
        <p:spPr>
          <a:xfrm>
            <a:off x="1004888" y="3286205"/>
            <a:ext cx="8039100" cy="3113247"/>
          </a:xfrm>
          <a:prstGeom prst="rect">
            <a:avLst/>
          </a:prstGeom>
        </p:spPr>
        <p:txBody>
          <a:bodyPr vert="horz" lIns="92766" tIns="46383" rIns="92766" bIns="46383" rtlCol="0">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1" y="6571208"/>
            <a:ext cx="4354512" cy="345917"/>
          </a:xfrm>
          <a:prstGeom prst="rect">
            <a:avLst/>
          </a:prstGeom>
        </p:spPr>
        <p:txBody>
          <a:bodyPr vert="horz" wrap="square" lIns="92766" tIns="46383" rIns="92766" bIns="46383" numCol="1" anchor="b" anchorCtr="0" compatLnSpc="1">
            <a:prstTxWarp prst="textNoShape">
              <a:avLst/>
            </a:prstTxWarp>
          </a:bodyPr>
          <a:lstStyle>
            <a:lvl1pPr>
              <a:defRPr sz="1200">
                <a:latin typeface="Calibri" pitchFamily="34" charset="0"/>
              </a:defRPr>
            </a:lvl1pPr>
          </a:lstStyle>
          <a:p>
            <a:pPr>
              <a:defRPr/>
            </a:pPr>
            <a:endParaRPr lang="en-US"/>
          </a:p>
        </p:txBody>
      </p:sp>
      <p:sp>
        <p:nvSpPr>
          <p:cNvPr id="7" name="Slide Number Placeholder 6"/>
          <p:cNvSpPr>
            <a:spLocks noGrp="1"/>
          </p:cNvSpPr>
          <p:nvPr>
            <p:ph type="sldNum" sz="quarter" idx="5"/>
          </p:nvPr>
        </p:nvSpPr>
        <p:spPr>
          <a:xfrm>
            <a:off x="5692038" y="6571208"/>
            <a:ext cx="4354512" cy="345917"/>
          </a:xfrm>
          <a:prstGeom prst="rect">
            <a:avLst/>
          </a:prstGeom>
        </p:spPr>
        <p:txBody>
          <a:bodyPr vert="horz" wrap="square" lIns="92766" tIns="46383" rIns="92766" bIns="46383" numCol="1" anchor="b" anchorCtr="0" compatLnSpc="1">
            <a:prstTxWarp prst="textNoShape">
              <a:avLst/>
            </a:prstTxWarp>
          </a:bodyPr>
          <a:lstStyle>
            <a:lvl1pPr algn="r">
              <a:defRPr sz="1200">
                <a:latin typeface="Calibri" pitchFamily="34" charset="0"/>
              </a:defRPr>
            </a:lvl1pPr>
          </a:lstStyle>
          <a:p>
            <a:pPr>
              <a:defRPr/>
            </a:pPr>
            <a:fld id="{F1248D3D-B91D-4C0E-B577-B2CAAE2DB882}" type="slidenum">
              <a:rPr lang="en-US"/>
              <a:pPr>
                <a:defRPr/>
              </a:pPr>
              <a:t>‹#›</a:t>
            </a:fld>
            <a:endParaRPr lang="en-US"/>
          </a:p>
        </p:txBody>
      </p:sp>
    </p:spTree>
    <p:extLst>
      <p:ext uri="{BB962C8B-B14F-4D97-AF65-F5344CB8AC3E}">
        <p14:creationId xmlns:p14="http://schemas.microsoft.com/office/powerpoint/2010/main" val="1157614253"/>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mn-lt"/>
        <a:ea typeface="+mn-ea"/>
        <a:cs typeface="+mn-cs"/>
      </a:defRPr>
    </a:lvl1pPr>
    <a:lvl2pPr marL="457200" algn="l" rtl="0" eaLnBrk="0" fontAlgn="base" hangingPunct="0">
      <a:spcBef>
        <a:spcPct val="30000"/>
      </a:spcBef>
      <a:spcAft>
        <a:spcPct val="0"/>
      </a:spcAft>
      <a:defRPr sz="1200" kern="1200">
        <a:solidFill>
          <a:schemeClr val="tx1"/>
        </a:solidFill>
        <a:latin typeface="+mn-lt"/>
        <a:ea typeface="+mn-ea"/>
        <a:cs typeface="+mn-cs"/>
      </a:defRPr>
    </a:lvl2pPr>
    <a:lvl3pPr marL="914400" algn="l" rtl="0" eaLnBrk="0" fontAlgn="base" hangingPunct="0">
      <a:spcBef>
        <a:spcPct val="30000"/>
      </a:spcBef>
      <a:spcAft>
        <a:spcPct val="0"/>
      </a:spcAft>
      <a:defRPr sz="1200" kern="1200">
        <a:solidFill>
          <a:schemeClr val="tx1"/>
        </a:solidFill>
        <a:latin typeface="+mn-lt"/>
        <a:ea typeface="+mn-ea"/>
        <a:cs typeface="+mn-cs"/>
      </a:defRPr>
    </a:lvl3pPr>
    <a:lvl4pPr marL="1371600" algn="l" rtl="0" eaLnBrk="0" fontAlgn="base" hangingPunct="0">
      <a:spcBef>
        <a:spcPct val="30000"/>
      </a:spcBef>
      <a:spcAft>
        <a:spcPct val="0"/>
      </a:spcAft>
      <a:defRPr sz="1200" kern="1200">
        <a:solidFill>
          <a:schemeClr val="tx1"/>
        </a:solidFill>
        <a:latin typeface="+mn-lt"/>
        <a:ea typeface="+mn-ea"/>
        <a:cs typeface="+mn-cs"/>
      </a:defRPr>
    </a:lvl4pPr>
    <a:lvl5pPr marL="1828800" algn="l" rtl="0" eaLnBrk="0" fontAlgn="base" hangingPunct="0">
      <a:spcBef>
        <a:spcPct val="30000"/>
      </a:spcBef>
      <a:spcAft>
        <a:spcPct val="0"/>
      </a:spcAft>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Hello everyone, It's a great honor to present this report to you at dac2020. My name is Yu Liu</a:t>
            </a:r>
            <a:r>
              <a:rPr lang="en-US" altLang="zh-CN" baseline="0" dirty="0" smtClean="0"/>
              <a:t> who comes from </a:t>
            </a:r>
            <a:r>
              <a:rPr lang="en-US" altLang="zh-CN" baseline="0" dirty="0" err="1" smtClean="0"/>
              <a:t>Huazhong</a:t>
            </a:r>
            <a:r>
              <a:rPr lang="en-US" altLang="zh-CN" baseline="0" dirty="0" smtClean="0"/>
              <a:t> University of Science and Technology. My reports’ name is </a:t>
            </a:r>
            <a:r>
              <a:rPr lang="en-US" altLang="zh-CN" sz="1200" dirty="0" smtClean="0"/>
              <a:t>Content Sifting Storage: Achieving Fast Read for Large-scale Image Dataset Analysis.</a:t>
            </a:r>
            <a:endParaRPr lang="zh-CN" altLang="en-US" dirty="0"/>
          </a:p>
        </p:txBody>
      </p:sp>
      <p:sp>
        <p:nvSpPr>
          <p:cNvPr id="4" name="灯片编号占位符 3"/>
          <p:cNvSpPr>
            <a:spLocks noGrp="1"/>
          </p:cNvSpPr>
          <p:nvPr>
            <p:ph type="sldNum" sz="quarter" idx="10"/>
          </p:nvPr>
        </p:nvSpPr>
        <p:spPr/>
        <p:txBody>
          <a:bodyPr/>
          <a:lstStyle/>
          <a:p>
            <a:pPr>
              <a:defRPr/>
            </a:pPr>
            <a:fld id="{F1248D3D-B91D-4C0E-B577-B2CAAE2DB882}" type="slidenum">
              <a:rPr lang="en-US" smtClean="0"/>
              <a:pPr>
                <a:defRPr/>
              </a:pPr>
              <a:t>1</a:t>
            </a:fld>
            <a:endParaRPr lang="en-US"/>
          </a:p>
        </p:txBody>
      </p:sp>
    </p:spTree>
    <p:extLst>
      <p:ext uri="{BB962C8B-B14F-4D97-AF65-F5344CB8AC3E}">
        <p14:creationId xmlns:p14="http://schemas.microsoft.com/office/powerpoint/2010/main" val="421095421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For the graph in ours, we adopt</a:t>
            </a:r>
            <a:r>
              <a:rPr lang="en-US" altLang="zh-CN" baseline="0" dirty="0" smtClean="0"/>
              <a:t> restricted connection style. If there exists the weight of edge smaller than 3, we just connect edges whose weight is equal to 0,1 or 2. Otherwise, we just connect the edge whose weight is smallest. The principle of 0,1 or 2 is determined by results of DSTH paper.</a:t>
            </a:r>
            <a:endParaRPr lang="zh-CN" altLang="en-US" dirty="0"/>
          </a:p>
        </p:txBody>
      </p:sp>
      <p:sp>
        <p:nvSpPr>
          <p:cNvPr id="4" name="灯片编号占位符 3"/>
          <p:cNvSpPr>
            <a:spLocks noGrp="1"/>
          </p:cNvSpPr>
          <p:nvPr>
            <p:ph type="sldNum" sz="quarter" idx="10"/>
          </p:nvPr>
        </p:nvSpPr>
        <p:spPr/>
        <p:txBody>
          <a:bodyPr/>
          <a:lstStyle/>
          <a:p>
            <a:pPr>
              <a:defRPr/>
            </a:pPr>
            <a:fld id="{F1248D3D-B91D-4C0E-B577-B2CAAE2DB882}" type="slidenum">
              <a:rPr lang="en-US" smtClean="0"/>
              <a:pPr>
                <a:defRPr/>
              </a:pPr>
              <a:t>10</a:t>
            </a:fld>
            <a:endParaRPr lang="en-US"/>
          </a:p>
        </p:txBody>
      </p:sp>
    </p:spTree>
    <p:extLst>
      <p:ext uri="{BB962C8B-B14F-4D97-AF65-F5344CB8AC3E}">
        <p14:creationId xmlns:p14="http://schemas.microsoft.com/office/powerpoint/2010/main" val="183381335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Now</a:t>
            </a:r>
            <a:r>
              <a:rPr lang="zh-CN" altLang="en-US" dirty="0" smtClean="0"/>
              <a:t>， </a:t>
            </a:r>
            <a:r>
              <a:rPr lang="en-US" altLang="zh-CN" dirty="0" smtClean="0"/>
              <a:t>we</a:t>
            </a:r>
            <a:r>
              <a:rPr lang="en-US" altLang="zh-CN" baseline="0" dirty="0" smtClean="0"/>
              <a:t> can introduce our content sifting storage. We call it CSS. </a:t>
            </a:r>
            <a:r>
              <a:rPr lang="en-US" altLang="zh-CN" dirty="0" smtClean="0"/>
              <a:t>CSS is mainly composed of three parts: DSTH model, SHG and file storage. DSTH model generates similarity hash code as embedded content metadata for each image. This embedding process occurs outside the critical path of user-oriented operations after the data are stored. SHG leverages Hamming distance and graph structure to organize the embedded content metadata. SHG can speed up the sifting process by clustering semantically relevant objects into adjacent areas of the graph. It can be updated incrementally since the relationships between former hash codes are certain and only new hash codes should be added to it. In the bottom of CSS, file storage reads a file by its name-path.</a:t>
            </a:r>
            <a:endParaRPr lang="zh-CN" altLang="en-US" dirty="0"/>
          </a:p>
        </p:txBody>
      </p:sp>
      <p:sp>
        <p:nvSpPr>
          <p:cNvPr id="4" name="灯片编号占位符 3"/>
          <p:cNvSpPr>
            <a:spLocks noGrp="1"/>
          </p:cNvSpPr>
          <p:nvPr>
            <p:ph type="sldNum" sz="quarter" idx="10"/>
          </p:nvPr>
        </p:nvSpPr>
        <p:spPr/>
        <p:txBody>
          <a:bodyPr/>
          <a:lstStyle/>
          <a:p>
            <a:pPr>
              <a:defRPr/>
            </a:pPr>
            <a:fld id="{F1248D3D-B91D-4C0E-B577-B2CAAE2DB882}" type="slidenum">
              <a:rPr lang="en-US" smtClean="0"/>
              <a:pPr>
                <a:defRPr/>
              </a:pPr>
              <a:t>11</a:t>
            </a:fld>
            <a:endParaRPr lang="en-US"/>
          </a:p>
        </p:txBody>
      </p:sp>
    </p:spTree>
    <p:extLst>
      <p:ext uri="{BB962C8B-B14F-4D97-AF65-F5344CB8AC3E}">
        <p14:creationId xmlns:p14="http://schemas.microsoft.com/office/powerpoint/2010/main" val="107811267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The implementation of SHG in our prototype relies on a graph database Neo4j. For</a:t>
            </a:r>
            <a:r>
              <a:rPr lang="en-US" altLang="zh-CN" baseline="0" dirty="0" smtClean="0"/>
              <a:t> each node, we set four </a:t>
            </a:r>
            <a:r>
              <a:rPr lang="en-US" altLang="zh-CN" sz="1200" dirty="0" smtClean="0"/>
              <a:t>properties</a:t>
            </a:r>
            <a:r>
              <a:rPr lang="en-US" altLang="zh-CN" baseline="0" dirty="0" smtClean="0"/>
              <a:t>: hash code, file names, edge and note. For the graph operation, we set four interfaces: insertion, edit, deletion and query.  </a:t>
            </a:r>
            <a:endParaRPr lang="zh-CN" altLang="en-US" dirty="0"/>
          </a:p>
        </p:txBody>
      </p:sp>
      <p:sp>
        <p:nvSpPr>
          <p:cNvPr id="4" name="灯片编号占位符 3"/>
          <p:cNvSpPr>
            <a:spLocks noGrp="1"/>
          </p:cNvSpPr>
          <p:nvPr>
            <p:ph type="sldNum" sz="quarter" idx="10"/>
          </p:nvPr>
        </p:nvSpPr>
        <p:spPr/>
        <p:txBody>
          <a:bodyPr/>
          <a:lstStyle/>
          <a:p>
            <a:pPr>
              <a:defRPr/>
            </a:pPr>
            <a:fld id="{F1248D3D-B91D-4C0E-B577-B2CAAE2DB882}" type="slidenum">
              <a:rPr lang="en-US" smtClean="0"/>
              <a:pPr>
                <a:defRPr/>
              </a:pPr>
              <a:t>12</a:t>
            </a:fld>
            <a:endParaRPr lang="en-US"/>
          </a:p>
        </p:txBody>
      </p:sp>
    </p:spTree>
    <p:extLst>
      <p:ext uri="{BB962C8B-B14F-4D97-AF65-F5344CB8AC3E}">
        <p14:creationId xmlns:p14="http://schemas.microsoft.com/office/powerpoint/2010/main" val="340928106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When</a:t>
            </a:r>
            <a:r>
              <a:rPr lang="en-US" altLang="zh-CN" baseline="0" dirty="0" smtClean="0"/>
              <a:t> a new image is submitted, CSS first maps it to hash code by </a:t>
            </a:r>
            <a:r>
              <a:rPr lang="en-US" altLang="zh-CN" baseline="0" dirty="0" err="1" smtClean="0"/>
              <a:t>dsth</a:t>
            </a:r>
            <a:r>
              <a:rPr lang="en-US" altLang="zh-CN" baseline="0" dirty="0" smtClean="0"/>
              <a:t> model and then sends data with hash code to file storage. At last, file storage submits hash code with file name to SHG. If the hash code has existed, CSS will apply edit to complete record of file name. Otherwise, CSS will apply insertion.</a:t>
            </a:r>
            <a:endParaRPr lang="zh-CN" altLang="en-US" dirty="0"/>
          </a:p>
        </p:txBody>
      </p:sp>
      <p:sp>
        <p:nvSpPr>
          <p:cNvPr id="4" name="灯片编号占位符 3"/>
          <p:cNvSpPr>
            <a:spLocks noGrp="1"/>
          </p:cNvSpPr>
          <p:nvPr>
            <p:ph type="sldNum" sz="quarter" idx="10"/>
          </p:nvPr>
        </p:nvSpPr>
        <p:spPr/>
        <p:txBody>
          <a:bodyPr/>
          <a:lstStyle/>
          <a:p>
            <a:pPr>
              <a:defRPr/>
            </a:pPr>
            <a:fld id="{F1248D3D-B91D-4C0E-B577-B2CAAE2DB882}" type="slidenum">
              <a:rPr lang="en-US" smtClean="0"/>
              <a:pPr>
                <a:defRPr/>
              </a:pPr>
              <a:t>13</a:t>
            </a:fld>
            <a:endParaRPr lang="en-US"/>
          </a:p>
        </p:txBody>
      </p:sp>
    </p:spTree>
    <p:extLst>
      <p:ext uri="{BB962C8B-B14F-4D97-AF65-F5344CB8AC3E}">
        <p14:creationId xmlns:p14="http://schemas.microsoft.com/office/powerpoint/2010/main" val="108917938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baseline="0" dirty="0" smtClean="0"/>
              <a:t>For an analysis, CSS receives an image or images with sifting radii. CSS first transforms them to hash code and then sends them to SHG by query. CSS will find relevant file names to acquire entities in File Storage and then read them to users.</a:t>
            </a:r>
            <a:endParaRPr lang="zh-CN" altLang="en-US" dirty="0"/>
          </a:p>
        </p:txBody>
      </p:sp>
      <p:sp>
        <p:nvSpPr>
          <p:cNvPr id="4" name="灯片编号占位符 3"/>
          <p:cNvSpPr>
            <a:spLocks noGrp="1"/>
          </p:cNvSpPr>
          <p:nvPr>
            <p:ph type="sldNum" sz="quarter" idx="10"/>
          </p:nvPr>
        </p:nvSpPr>
        <p:spPr/>
        <p:txBody>
          <a:bodyPr/>
          <a:lstStyle/>
          <a:p>
            <a:pPr>
              <a:defRPr/>
            </a:pPr>
            <a:fld id="{F1248D3D-B91D-4C0E-B577-B2CAAE2DB882}" type="slidenum">
              <a:rPr lang="en-US" smtClean="0"/>
              <a:pPr>
                <a:defRPr/>
              </a:pPr>
              <a:t>14</a:t>
            </a:fld>
            <a:endParaRPr lang="en-US"/>
          </a:p>
        </p:txBody>
      </p:sp>
    </p:spTree>
    <p:extLst>
      <p:ext uri="{BB962C8B-B14F-4D97-AF65-F5344CB8AC3E}">
        <p14:creationId xmlns:p14="http://schemas.microsoft.com/office/powerpoint/2010/main" val="149291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In the following, we will give the evaluation for above</a:t>
            </a:r>
            <a:r>
              <a:rPr lang="en-US" altLang="zh-CN" baseline="0" dirty="0" smtClean="0"/>
              <a:t> design. We test CSS on ImageNet, MS-COCO and </a:t>
            </a:r>
            <a:r>
              <a:rPr lang="en-US" altLang="zh-CN" baseline="0" dirty="0" err="1" smtClean="0"/>
              <a:t>Tencent</a:t>
            </a:r>
            <a:r>
              <a:rPr lang="en-US" altLang="zh-CN" baseline="0" dirty="0" smtClean="0"/>
              <a:t> Album. Our server has two 10-core Inter Xeon CPU and a single NVIDIA GPU. The read bandwidth is around 500MB/s.</a:t>
            </a:r>
            <a:endParaRPr lang="zh-CN" altLang="en-US" dirty="0"/>
          </a:p>
        </p:txBody>
      </p:sp>
      <p:sp>
        <p:nvSpPr>
          <p:cNvPr id="4" name="灯片编号占位符 3"/>
          <p:cNvSpPr>
            <a:spLocks noGrp="1"/>
          </p:cNvSpPr>
          <p:nvPr>
            <p:ph type="sldNum" sz="quarter" idx="10"/>
          </p:nvPr>
        </p:nvSpPr>
        <p:spPr/>
        <p:txBody>
          <a:bodyPr/>
          <a:lstStyle/>
          <a:p>
            <a:pPr>
              <a:defRPr/>
            </a:pPr>
            <a:fld id="{F1248D3D-B91D-4C0E-B577-B2CAAE2DB882}" type="slidenum">
              <a:rPr lang="en-US" smtClean="0"/>
              <a:pPr>
                <a:defRPr/>
              </a:pPr>
              <a:t>15</a:t>
            </a:fld>
            <a:endParaRPr lang="en-US"/>
          </a:p>
        </p:txBody>
      </p:sp>
    </p:spTree>
    <p:extLst>
      <p:ext uri="{BB962C8B-B14F-4D97-AF65-F5344CB8AC3E}">
        <p14:creationId xmlns:p14="http://schemas.microsoft.com/office/powerpoint/2010/main" val="378627872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In the first test, we show the performance comparison</a:t>
            </a:r>
            <a:r>
              <a:rPr lang="en-US" altLang="zh-CN" baseline="0" dirty="0" smtClean="0"/>
              <a:t> varying radius on ImageNet. It is easy to find that 8 is the odd point for different requirements in first figure and the results of recall stop to increase. Meanwhile, the sifting latency is increasing. Therefore, 8 is best choice for radius on ImageNet. </a:t>
            </a:r>
            <a:r>
              <a:rPr lang="en-US" altLang="zh-CN" baseline="0" dirty="0" smtClean="0"/>
              <a:t>Note that the sifting latency is the results of accumulating </a:t>
            </a:r>
            <a:r>
              <a:rPr lang="en-US" altLang="zh-CN" dirty="0" smtClean="0"/>
              <a:t>100,000 times queries.</a:t>
            </a:r>
            <a:endParaRPr lang="zh-CN" altLang="en-US" dirty="0"/>
          </a:p>
        </p:txBody>
      </p:sp>
      <p:sp>
        <p:nvSpPr>
          <p:cNvPr id="4" name="灯片编号占位符 3"/>
          <p:cNvSpPr>
            <a:spLocks noGrp="1"/>
          </p:cNvSpPr>
          <p:nvPr>
            <p:ph type="sldNum" sz="quarter" idx="10"/>
          </p:nvPr>
        </p:nvSpPr>
        <p:spPr/>
        <p:txBody>
          <a:bodyPr/>
          <a:lstStyle/>
          <a:p>
            <a:pPr>
              <a:defRPr/>
            </a:pPr>
            <a:fld id="{F1248D3D-B91D-4C0E-B577-B2CAAE2DB882}" type="slidenum">
              <a:rPr lang="en-US" smtClean="0"/>
              <a:pPr>
                <a:defRPr/>
              </a:pPr>
              <a:t>16</a:t>
            </a:fld>
            <a:endParaRPr lang="en-US"/>
          </a:p>
        </p:txBody>
      </p:sp>
    </p:spTree>
    <p:extLst>
      <p:ext uri="{BB962C8B-B14F-4D97-AF65-F5344CB8AC3E}">
        <p14:creationId xmlns:p14="http://schemas.microsoft.com/office/powerpoint/2010/main" val="95215496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The same test</a:t>
            </a:r>
            <a:r>
              <a:rPr lang="en-US" altLang="zh-CN" baseline="0" dirty="0" smtClean="0"/>
              <a:t> on MS-COCO are shown in these two figures. We find the best radius is 6 for different requirements.</a:t>
            </a:r>
            <a:endParaRPr lang="zh-CN" altLang="en-US" dirty="0"/>
          </a:p>
        </p:txBody>
      </p:sp>
      <p:sp>
        <p:nvSpPr>
          <p:cNvPr id="4" name="灯片编号占位符 3"/>
          <p:cNvSpPr>
            <a:spLocks noGrp="1"/>
          </p:cNvSpPr>
          <p:nvPr>
            <p:ph type="sldNum" sz="quarter" idx="10"/>
          </p:nvPr>
        </p:nvSpPr>
        <p:spPr/>
        <p:txBody>
          <a:bodyPr/>
          <a:lstStyle/>
          <a:p>
            <a:pPr>
              <a:defRPr/>
            </a:pPr>
            <a:fld id="{F1248D3D-B91D-4C0E-B577-B2CAAE2DB882}" type="slidenum">
              <a:rPr lang="en-US" smtClean="0"/>
              <a:pPr>
                <a:defRPr/>
              </a:pPr>
              <a:t>17</a:t>
            </a:fld>
            <a:endParaRPr lang="en-US"/>
          </a:p>
        </p:txBody>
      </p:sp>
    </p:spTree>
    <p:extLst>
      <p:ext uri="{BB962C8B-B14F-4D97-AF65-F5344CB8AC3E}">
        <p14:creationId xmlns:p14="http://schemas.microsoft.com/office/powerpoint/2010/main" val="328640959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Furthermore, we compare CSS</a:t>
            </a:r>
            <a:r>
              <a:rPr lang="en-US" altLang="zh-CN" baseline="0" dirty="0" smtClean="0"/>
              <a:t> with other Semantic storage system in terms of recall and sifting latency on ImageNet. Note that, FAST applies LSH which is a hash function with global mapping. From the results, we find CSS has a higher recall and lower sifting latency. The advantage of recall shows the representation capture ability of our DSTH model. The advantage of sifting </a:t>
            </a:r>
            <a:r>
              <a:rPr lang="en-US" altLang="zh-CN" baseline="0" smtClean="0"/>
              <a:t>latency represents </a:t>
            </a:r>
            <a:r>
              <a:rPr lang="en-US" altLang="zh-CN" baseline="0" dirty="0" smtClean="0"/>
              <a:t>our superiority of design.</a:t>
            </a:r>
          </a:p>
          <a:p>
            <a:endParaRPr lang="zh-CN" altLang="en-US" dirty="0"/>
          </a:p>
        </p:txBody>
      </p:sp>
      <p:sp>
        <p:nvSpPr>
          <p:cNvPr id="4" name="灯片编号占位符 3"/>
          <p:cNvSpPr>
            <a:spLocks noGrp="1"/>
          </p:cNvSpPr>
          <p:nvPr>
            <p:ph type="sldNum" sz="quarter" idx="10"/>
          </p:nvPr>
        </p:nvSpPr>
        <p:spPr/>
        <p:txBody>
          <a:bodyPr/>
          <a:lstStyle/>
          <a:p>
            <a:pPr>
              <a:defRPr/>
            </a:pPr>
            <a:fld id="{F1248D3D-B91D-4C0E-B577-B2CAAE2DB882}" type="slidenum">
              <a:rPr lang="en-US" smtClean="0"/>
              <a:pPr>
                <a:defRPr/>
              </a:pPr>
              <a:t>18</a:t>
            </a:fld>
            <a:endParaRPr lang="en-US"/>
          </a:p>
        </p:txBody>
      </p:sp>
    </p:spTree>
    <p:extLst>
      <p:ext uri="{BB962C8B-B14F-4D97-AF65-F5344CB8AC3E}">
        <p14:creationId xmlns:p14="http://schemas.microsoft.com/office/powerpoint/2010/main" val="313662125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The same advantage shows on MS-COCO. Note</a:t>
            </a:r>
            <a:r>
              <a:rPr lang="en-US" altLang="zh-CN" baseline="0" dirty="0" smtClean="0"/>
              <a:t> that some sifting latency on FAST is lower than CSS because the scale of MS-COCO is smaller than ImageNet. However FAST loss too much relevant data.</a:t>
            </a:r>
            <a:endParaRPr lang="zh-CN" altLang="en-US" dirty="0"/>
          </a:p>
        </p:txBody>
      </p:sp>
      <p:sp>
        <p:nvSpPr>
          <p:cNvPr id="4" name="灯片编号占位符 3"/>
          <p:cNvSpPr>
            <a:spLocks noGrp="1"/>
          </p:cNvSpPr>
          <p:nvPr>
            <p:ph type="sldNum" sz="quarter" idx="10"/>
          </p:nvPr>
        </p:nvSpPr>
        <p:spPr/>
        <p:txBody>
          <a:bodyPr/>
          <a:lstStyle/>
          <a:p>
            <a:pPr>
              <a:defRPr/>
            </a:pPr>
            <a:fld id="{F1248D3D-B91D-4C0E-B577-B2CAAE2DB882}" type="slidenum">
              <a:rPr lang="en-US" smtClean="0"/>
              <a:pPr>
                <a:defRPr/>
              </a:pPr>
              <a:t>19</a:t>
            </a:fld>
            <a:endParaRPr lang="en-US"/>
          </a:p>
        </p:txBody>
      </p:sp>
    </p:spTree>
    <p:extLst>
      <p:ext uri="{BB962C8B-B14F-4D97-AF65-F5344CB8AC3E}">
        <p14:creationId xmlns:p14="http://schemas.microsoft.com/office/powerpoint/2010/main" val="36609930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rtl="0"/>
            <a:r>
              <a:rPr lang="en-US" altLang="zh-CN" dirty="0" smtClean="0">
                <a:effectLst/>
              </a:rPr>
              <a:t>With the enrichment of data, users' requirements for storage system are not limited to saving data. For cloud storage, users need better storage system for the support of data analysis. However,</a:t>
            </a:r>
            <a:r>
              <a:rPr lang="en-US" altLang="zh-CN" baseline="0" dirty="0" smtClean="0">
                <a:effectLst/>
              </a:rPr>
              <a:t> existing support is primitive. </a:t>
            </a:r>
            <a:r>
              <a:rPr lang="en-US" altLang="zh-CN" dirty="0" smtClean="0"/>
              <a:t>Take 100 million images of size 1MB each for example, with the average sequential read bandwidth of SATA hard disk on the servers of company </a:t>
            </a:r>
            <a:r>
              <a:rPr lang="en-US" altLang="zh-CN" dirty="0" err="1" smtClean="0"/>
              <a:t>Tencent</a:t>
            </a:r>
            <a:r>
              <a:rPr lang="en-US" altLang="zh-CN" dirty="0" smtClean="0"/>
              <a:t> being around 220MB/s, it will take about 5.26 days to read these images. Obviously, it's too slow.</a:t>
            </a:r>
            <a:endParaRPr lang="en-US" altLang="zh-CN" dirty="0" smtClean="0">
              <a:effectLst/>
            </a:endParaRPr>
          </a:p>
          <a:p>
            <a:endParaRPr lang="zh-CN" altLang="en-US" dirty="0"/>
          </a:p>
        </p:txBody>
      </p:sp>
      <p:sp>
        <p:nvSpPr>
          <p:cNvPr id="4" name="灯片编号占位符 3"/>
          <p:cNvSpPr>
            <a:spLocks noGrp="1"/>
          </p:cNvSpPr>
          <p:nvPr>
            <p:ph type="sldNum" sz="quarter" idx="10"/>
          </p:nvPr>
        </p:nvSpPr>
        <p:spPr/>
        <p:txBody>
          <a:bodyPr/>
          <a:lstStyle/>
          <a:p>
            <a:pPr>
              <a:defRPr/>
            </a:pPr>
            <a:fld id="{F1248D3D-B91D-4C0E-B577-B2CAAE2DB882}" type="slidenum">
              <a:rPr lang="en-US" smtClean="0"/>
              <a:pPr>
                <a:defRPr/>
              </a:pPr>
              <a:t>2</a:t>
            </a:fld>
            <a:endParaRPr lang="en-US"/>
          </a:p>
        </p:txBody>
      </p:sp>
    </p:spTree>
    <p:extLst>
      <p:ext uri="{BB962C8B-B14F-4D97-AF65-F5344CB8AC3E}">
        <p14:creationId xmlns:p14="http://schemas.microsoft.com/office/powerpoint/2010/main" val="419176868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To verify the practical</a:t>
            </a:r>
            <a:r>
              <a:rPr lang="en-US" altLang="zh-CN" baseline="0" dirty="0" smtClean="0"/>
              <a:t> effect, we test read time on </a:t>
            </a:r>
            <a:r>
              <a:rPr lang="en-US" altLang="zh-CN" baseline="0" dirty="0" err="1" smtClean="0"/>
              <a:t>Tencent</a:t>
            </a:r>
            <a:r>
              <a:rPr lang="en-US" altLang="zh-CN" baseline="0" dirty="0" smtClean="0"/>
              <a:t> Album whose </a:t>
            </a:r>
            <a:r>
              <a:rPr lang="en-US" altLang="zh-CN" dirty="0" smtClean="0"/>
              <a:t>size is around 5TB consisting of 1,000,000 images. With</a:t>
            </a:r>
            <a:r>
              <a:rPr lang="en-US" altLang="zh-CN" baseline="0" dirty="0" smtClean="0"/>
              <a:t> different radius, our read time </a:t>
            </a:r>
            <a:r>
              <a:rPr lang="en-US" altLang="zh-CN" dirty="0" smtClean="0"/>
              <a:t>is only 17.79%, 7.96%, and 5.20% of the shortest read latency of other systems respectively.</a:t>
            </a:r>
            <a:endParaRPr lang="zh-CN" altLang="en-US" dirty="0"/>
          </a:p>
        </p:txBody>
      </p:sp>
      <p:sp>
        <p:nvSpPr>
          <p:cNvPr id="4" name="灯片编号占位符 3"/>
          <p:cNvSpPr>
            <a:spLocks noGrp="1"/>
          </p:cNvSpPr>
          <p:nvPr>
            <p:ph type="sldNum" sz="quarter" idx="10"/>
          </p:nvPr>
        </p:nvSpPr>
        <p:spPr/>
        <p:txBody>
          <a:bodyPr/>
          <a:lstStyle/>
          <a:p>
            <a:pPr>
              <a:defRPr/>
            </a:pPr>
            <a:fld id="{F1248D3D-B91D-4C0E-B577-B2CAAE2DB882}" type="slidenum">
              <a:rPr lang="en-US" smtClean="0"/>
              <a:pPr>
                <a:defRPr/>
              </a:pPr>
              <a:t>20</a:t>
            </a:fld>
            <a:endParaRPr lang="en-US"/>
          </a:p>
        </p:txBody>
      </p:sp>
    </p:spTree>
    <p:extLst>
      <p:ext uri="{BB962C8B-B14F-4D97-AF65-F5344CB8AC3E}">
        <p14:creationId xmlns:p14="http://schemas.microsoft.com/office/powerpoint/2010/main" val="3858500569"/>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In this paper, we introduce deep similarity hash codes and weighted graph structure into storage systems, aiming at alleviating the latency caused by reading all data from the disks for large-scale image dataset analysis. We design CSS with embedded content metadata and SHG, which sifts the data meeting the analysis and indexes them to achieve fast reads. Extensive experiments on public and real-world datasets demonstrate the excellent effects of method compared with conventional semantic storage systems that CSS can greatly reduce the read latency by 82.21% to 94.8% with more than 98% recall rate.</a:t>
            </a:r>
            <a:endParaRPr lang="zh-CN" altLang="en-US" dirty="0"/>
          </a:p>
        </p:txBody>
      </p:sp>
      <p:sp>
        <p:nvSpPr>
          <p:cNvPr id="4" name="灯片编号占位符 3"/>
          <p:cNvSpPr>
            <a:spLocks noGrp="1"/>
          </p:cNvSpPr>
          <p:nvPr>
            <p:ph type="sldNum" sz="quarter" idx="10"/>
          </p:nvPr>
        </p:nvSpPr>
        <p:spPr/>
        <p:txBody>
          <a:bodyPr/>
          <a:lstStyle/>
          <a:p>
            <a:pPr>
              <a:defRPr/>
            </a:pPr>
            <a:fld id="{F1248D3D-B91D-4C0E-B577-B2CAAE2DB882}" type="slidenum">
              <a:rPr lang="en-US" smtClean="0"/>
              <a:pPr>
                <a:defRPr/>
              </a:pPr>
              <a:t>21</a:t>
            </a:fld>
            <a:endParaRPr lang="en-US"/>
          </a:p>
        </p:txBody>
      </p:sp>
    </p:spTree>
    <p:extLst>
      <p:ext uri="{BB962C8B-B14F-4D97-AF65-F5344CB8AC3E}">
        <p14:creationId xmlns:p14="http://schemas.microsoft.com/office/powerpoint/2010/main" val="417942318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Thank you for</a:t>
            </a:r>
            <a:r>
              <a:rPr lang="en-US" altLang="zh-CN" baseline="0" dirty="0" smtClean="0"/>
              <a:t> your attention. Please ask questions.</a:t>
            </a:r>
            <a:endParaRPr lang="zh-CN" altLang="en-US" dirty="0"/>
          </a:p>
        </p:txBody>
      </p:sp>
      <p:sp>
        <p:nvSpPr>
          <p:cNvPr id="4" name="灯片编号占位符 3"/>
          <p:cNvSpPr>
            <a:spLocks noGrp="1"/>
          </p:cNvSpPr>
          <p:nvPr>
            <p:ph type="sldNum" sz="quarter" idx="10"/>
          </p:nvPr>
        </p:nvSpPr>
        <p:spPr/>
        <p:txBody>
          <a:bodyPr/>
          <a:lstStyle/>
          <a:p>
            <a:pPr>
              <a:defRPr/>
            </a:pPr>
            <a:fld id="{F1248D3D-B91D-4C0E-B577-B2CAAE2DB882}" type="slidenum">
              <a:rPr lang="en-US" smtClean="0"/>
              <a:pPr>
                <a:defRPr/>
              </a:pPr>
              <a:t>22</a:t>
            </a:fld>
            <a:endParaRPr lang="en-US"/>
          </a:p>
        </p:txBody>
      </p:sp>
    </p:spTree>
    <p:extLst>
      <p:ext uri="{BB962C8B-B14F-4D97-AF65-F5344CB8AC3E}">
        <p14:creationId xmlns:p14="http://schemas.microsoft.com/office/powerpoint/2010/main" val="30675844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Unfortunately, we find that not all images read from disks will be actually used for the given analysis. For the analyses of image content including animal, people, vegetable and scenery, the percentages of the relevant data in different datasets are averagely 20.11%, 53.45%, 17.01% and 29.43%. However,</a:t>
            </a:r>
            <a:r>
              <a:rPr lang="en-US" altLang="zh-CN" baseline="0" dirty="0" smtClean="0"/>
              <a:t> t</a:t>
            </a:r>
            <a:r>
              <a:rPr lang="en-US" altLang="zh-CN" dirty="0" smtClean="0"/>
              <a:t>he storage system doesn't know this, so it has to read them all.</a:t>
            </a:r>
            <a:endParaRPr lang="zh-CN" altLang="en-US" dirty="0"/>
          </a:p>
        </p:txBody>
      </p:sp>
      <p:sp>
        <p:nvSpPr>
          <p:cNvPr id="4" name="灯片编号占位符 3"/>
          <p:cNvSpPr>
            <a:spLocks noGrp="1"/>
          </p:cNvSpPr>
          <p:nvPr>
            <p:ph type="sldNum" sz="quarter" idx="10"/>
          </p:nvPr>
        </p:nvSpPr>
        <p:spPr/>
        <p:txBody>
          <a:bodyPr/>
          <a:lstStyle/>
          <a:p>
            <a:pPr>
              <a:defRPr/>
            </a:pPr>
            <a:fld id="{F1248D3D-B91D-4C0E-B577-B2CAAE2DB882}" type="slidenum">
              <a:rPr lang="en-US" smtClean="0"/>
              <a:pPr>
                <a:defRPr/>
              </a:pPr>
              <a:t>3</a:t>
            </a:fld>
            <a:endParaRPr lang="en-US"/>
          </a:p>
        </p:txBody>
      </p:sp>
    </p:spTree>
    <p:extLst>
      <p:ext uri="{BB962C8B-B14F-4D97-AF65-F5344CB8AC3E}">
        <p14:creationId xmlns:p14="http://schemas.microsoft.com/office/powerpoint/2010/main" val="24932199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Therefore, we think why don't we sift the relevant data before reading. Of course, there</a:t>
            </a:r>
            <a:r>
              <a:rPr lang="en-US" altLang="zh-CN" baseline="0" dirty="0" smtClean="0"/>
              <a:t> are two questions: how to sift? and how to sift in the storage system?</a:t>
            </a:r>
            <a:endParaRPr lang="zh-CN" altLang="en-US" dirty="0"/>
          </a:p>
        </p:txBody>
      </p:sp>
      <p:sp>
        <p:nvSpPr>
          <p:cNvPr id="4" name="灯片编号占位符 3"/>
          <p:cNvSpPr>
            <a:spLocks noGrp="1"/>
          </p:cNvSpPr>
          <p:nvPr>
            <p:ph type="sldNum" sz="quarter" idx="10"/>
          </p:nvPr>
        </p:nvSpPr>
        <p:spPr/>
        <p:txBody>
          <a:bodyPr/>
          <a:lstStyle/>
          <a:p>
            <a:pPr>
              <a:defRPr/>
            </a:pPr>
            <a:fld id="{F1248D3D-B91D-4C0E-B577-B2CAAE2DB882}" type="slidenum">
              <a:rPr lang="en-US" smtClean="0"/>
              <a:pPr>
                <a:defRPr/>
              </a:pPr>
              <a:t>4</a:t>
            </a:fld>
            <a:endParaRPr lang="en-US"/>
          </a:p>
        </p:txBody>
      </p:sp>
    </p:spTree>
    <p:extLst>
      <p:ext uri="{BB962C8B-B14F-4D97-AF65-F5344CB8AC3E}">
        <p14:creationId xmlns:p14="http://schemas.microsoft.com/office/powerpoint/2010/main" val="292459305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pPr rtl="0"/>
            <a:r>
              <a:rPr lang="en-US" altLang="zh-CN" dirty="0" smtClean="0"/>
              <a:t>In fact, there are three challenges for ours. We should build relevance</a:t>
            </a:r>
            <a:r>
              <a:rPr lang="en-US" altLang="zh-CN" baseline="0" dirty="0" smtClean="0"/>
              <a:t> by content semantic in the storage system. And </a:t>
            </a:r>
            <a:r>
              <a:rPr lang="en-US" altLang="zh-CN" dirty="0" smtClean="0">
                <a:effectLst/>
              </a:rPr>
              <a:t>before that, we need to obtain the representations of expressing semantics. Note</a:t>
            </a:r>
            <a:r>
              <a:rPr lang="en-US" altLang="zh-CN" baseline="0" dirty="0" smtClean="0">
                <a:effectLst/>
              </a:rPr>
              <a:t> that, the simple label provided by users can not express the content semantic </a:t>
            </a:r>
            <a:r>
              <a:rPr lang="en-US" altLang="zh-CN" sz="1200" b="1" i="0" u="none" strike="noStrike" kern="1200" dirty="0" smtClean="0">
                <a:solidFill>
                  <a:schemeClr val="tx1"/>
                </a:solidFill>
                <a:effectLst/>
                <a:latin typeface="+mn-lt"/>
                <a:ea typeface="+mn-ea"/>
                <a:cs typeface="+mn-cs"/>
              </a:rPr>
              <a:t>accurately for unstructured data, for example</a:t>
            </a:r>
            <a:r>
              <a:rPr lang="en-US" altLang="zh-CN" sz="1200" b="1" i="0" u="none" strike="noStrike" kern="1200" baseline="0" dirty="0" smtClean="0">
                <a:solidFill>
                  <a:schemeClr val="tx1"/>
                </a:solidFill>
                <a:effectLst/>
                <a:latin typeface="+mn-lt"/>
                <a:ea typeface="+mn-ea"/>
                <a:cs typeface="+mn-cs"/>
              </a:rPr>
              <a:t> image</a:t>
            </a:r>
            <a:r>
              <a:rPr lang="en-US" altLang="zh-CN" dirty="0" smtClean="0">
                <a:effectLst/>
              </a:rPr>
              <a:t>. </a:t>
            </a:r>
            <a:r>
              <a:rPr lang="en-US" altLang="zh-CN" i="1" dirty="0" smtClean="0"/>
              <a:t>Last</a:t>
            </a:r>
            <a:r>
              <a:rPr lang="en-US" altLang="zh-CN" dirty="0" smtClean="0"/>
              <a:t> </a:t>
            </a:r>
            <a:r>
              <a:rPr lang="en-US" altLang="zh-CN" i="1" dirty="0" smtClean="0"/>
              <a:t>but</a:t>
            </a:r>
            <a:r>
              <a:rPr lang="en-US" altLang="zh-CN" dirty="0" smtClean="0"/>
              <a:t> </a:t>
            </a:r>
            <a:r>
              <a:rPr lang="en-US" altLang="zh-CN" i="1" dirty="0" smtClean="0"/>
              <a:t>not</a:t>
            </a:r>
            <a:r>
              <a:rPr lang="en-US" altLang="zh-CN" dirty="0" smtClean="0"/>
              <a:t> least</a:t>
            </a:r>
            <a:r>
              <a:rPr lang="en-US" altLang="zh-CN" dirty="0" smtClean="0">
                <a:effectLst/>
              </a:rPr>
              <a:t>, we need to build new structures to take advantage of this correlation. </a:t>
            </a:r>
            <a:r>
              <a:rPr lang="en-US" altLang="zh-CN" dirty="0" smtClean="0"/>
              <a:t>Obviously, the tree can't do this.</a:t>
            </a:r>
            <a:endParaRPr lang="en-US" altLang="zh-CN" dirty="0" smtClean="0">
              <a:effectLst/>
            </a:endParaRPr>
          </a:p>
          <a:p>
            <a:endParaRPr lang="zh-CN" altLang="en-US" dirty="0"/>
          </a:p>
        </p:txBody>
      </p:sp>
      <p:sp>
        <p:nvSpPr>
          <p:cNvPr id="4" name="灯片编号占位符 3"/>
          <p:cNvSpPr>
            <a:spLocks noGrp="1"/>
          </p:cNvSpPr>
          <p:nvPr>
            <p:ph type="sldNum" sz="quarter" idx="10"/>
          </p:nvPr>
        </p:nvSpPr>
        <p:spPr/>
        <p:txBody>
          <a:bodyPr/>
          <a:lstStyle/>
          <a:p>
            <a:pPr>
              <a:defRPr/>
            </a:pPr>
            <a:fld id="{F1248D3D-B91D-4C0E-B577-B2CAAE2DB882}" type="slidenum">
              <a:rPr lang="en-US" smtClean="0"/>
              <a:pPr>
                <a:defRPr/>
              </a:pPr>
              <a:t>5</a:t>
            </a:fld>
            <a:endParaRPr lang="en-US"/>
          </a:p>
        </p:txBody>
      </p:sp>
    </p:spTree>
    <p:extLst>
      <p:ext uri="{BB962C8B-B14F-4D97-AF65-F5344CB8AC3E}">
        <p14:creationId xmlns:p14="http://schemas.microsoft.com/office/powerpoint/2010/main" val="39076537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Therefore, we solve them one</a:t>
            </a:r>
            <a:r>
              <a:rPr lang="en-US" altLang="zh-CN" baseline="0" dirty="0" smtClean="0"/>
              <a:t> by one. First, we should find representations to express content semantics. Similarity hash code is a binary vector which can express the images’ content semantics and occupies small space. It is fit for storage system and competent for the metadata. Moreover, it can build relevance by Hamming distance which computed by exclusive-OR.</a:t>
            </a:r>
            <a:endParaRPr lang="zh-CN" altLang="en-US" dirty="0"/>
          </a:p>
        </p:txBody>
      </p:sp>
      <p:sp>
        <p:nvSpPr>
          <p:cNvPr id="4" name="灯片编号占位符 3"/>
          <p:cNvSpPr>
            <a:spLocks noGrp="1"/>
          </p:cNvSpPr>
          <p:nvPr>
            <p:ph type="sldNum" sz="quarter" idx="10"/>
          </p:nvPr>
        </p:nvSpPr>
        <p:spPr/>
        <p:txBody>
          <a:bodyPr/>
          <a:lstStyle/>
          <a:p>
            <a:pPr>
              <a:defRPr/>
            </a:pPr>
            <a:fld id="{F1248D3D-B91D-4C0E-B577-B2CAAE2DB882}" type="slidenum">
              <a:rPr lang="en-US" smtClean="0"/>
              <a:pPr>
                <a:defRPr/>
              </a:pPr>
              <a:t>6</a:t>
            </a:fld>
            <a:endParaRPr lang="en-US"/>
          </a:p>
        </p:txBody>
      </p:sp>
    </p:spTree>
    <p:extLst>
      <p:ext uri="{BB962C8B-B14F-4D97-AF65-F5344CB8AC3E}">
        <p14:creationId xmlns:p14="http://schemas.microsoft.com/office/powerpoint/2010/main" val="208913726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For another challenge</a:t>
            </a:r>
            <a:r>
              <a:rPr lang="en-US" altLang="zh-CN" baseline="0" dirty="0" smtClean="0"/>
              <a:t> about structure, we resort to Graph. Because relevance is wide and we should search all relevant data from center point. Of course, we should fine tune some details to fit storage system. </a:t>
            </a:r>
            <a:endParaRPr lang="zh-CN" altLang="en-US" dirty="0"/>
          </a:p>
        </p:txBody>
      </p:sp>
      <p:sp>
        <p:nvSpPr>
          <p:cNvPr id="4" name="灯片编号占位符 3"/>
          <p:cNvSpPr>
            <a:spLocks noGrp="1"/>
          </p:cNvSpPr>
          <p:nvPr>
            <p:ph type="sldNum" sz="quarter" idx="10"/>
          </p:nvPr>
        </p:nvSpPr>
        <p:spPr/>
        <p:txBody>
          <a:bodyPr/>
          <a:lstStyle/>
          <a:p>
            <a:pPr>
              <a:defRPr/>
            </a:pPr>
            <a:fld id="{F1248D3D-B91D-4C0E-B577-B2CAAE2DB882}" type="slidenum">
              <a:rPr lang="en-US" smtClean="0"/>
              <a:pPr>
                <a:defRPr/>
              </a:pPr>
              <a:t>7</a:t>
            </a:fld>
            <a:endParaRPr lang="en-US"/>
          </a:p>
        </p:txBody>
      </p:sp>
    </p:spTree>
    <p:extLst>
      <p:ext uri="{BB962C8B-B14F-4D97-AF65-F5344CB8AC3E}">
        <p14:creationId xmlns:p14="http://schemas.microsoft.com/office/powerpoint/2010/main" val="24989930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With the plan, we first verify whether it is feasible in theory. If the sum of the latencies incurred by sifting and reading the sifted dataset is likely to be less than the read latency of the original dataset, then sifting becomes beneficial since, the more the unrelated data, the more bandwidth will be saved.</a:t>
            </a:r>
            <a:r>
              <a:rPr lang="en-US" altLang="zh-CN" baseline="0" dirty="0" smtClean="0"/>
              <a:t> </a:t>
            </a:r>
            <a:r>
              <a:rPr lang="en-US" altLang="zh-CN" dirty="0" smtClean="0"/>
              <a:t>We assume that the total number of images in a dataset is C, the number of relevant data for the given analysis A is P, the average size of an image is IB, the read bandwidth of disk is VB/s, and the latency for each image in content sifting is J s. α(A) denotes the latency of reading all data, and β(A) denotes the total latency of sifting all data (content) and reading relevant data. </a:t>
            </a:r>
            <a:r>
              <a:rPr lang="en-US" altLang="zh-CN" dirty="0" smtClean="0">
                <a:effectLst/>
              </a:rPr>
              <a:t>With the enrichment of data, </a:t>
            </a:r>
            <a:r>
              <a:rPr lang="en-US" altLang="zh-CN" dirty="0" smtClean="0"/>
              <a:t>α(A)-β(A) will increase. Therefore, our</a:t>
            </a:r>
            <a:r>
              <a:rPr lang="en-US" altLang="zh-CN" baseline="0" dirty="0" smtClean="0"/>
              <a:t> plan is valuable.</a:t>
            </a:r>
            <a:endParaRPr lang="zh-CN" altLang="en-US" dirty="0"/>
          </a:p>
        </p:txBody>
      </p:sp>
      <p:sp>
        <p:nvSpPr>
          <p:cNvPr id="4" name="灯片编号占位符 3"/>
          <p:cNvSpPr>
            <a:spLocks noGrp="1"/>
          </p:cNvSpPr>
          <p:nvPr>
            <p:ph type="sldNum" sz="quarter" idx="10"/>
          </p:nvPr>
        </p:nvSpPr>
        <p:spPr/>
        <p:txBody>
          <a:bodyPr/>
          <a:lstStyle/>
          <a:p>
            <a:pPr>
              <a:defRPr/>
            </a:pPr>
            <a:fld id="{F1248D3D-B91D-4C0E-B577-B2CAAE2DB882}" type="slidenum">
              <a:rPr lang="en-US" smtClean="0"/>
              <a:pPr>
                <a:defRPr/>
              </a:pPr>
              <a:t>8</a:t>
            </a:fld>
            <a:endParaRPr lang="en-US"/>
          </a:p>
        </p:txBody>
      </p:sp>
    </p:spTree>
    <p:extLst>
      <p:ext uri="{BB962C8B-B14F-4D97-AF65-F5344CB8AC3E}">
        <p14:creationId xmlns:p14="http://schemas.microsoft.com/office/powerpoint/2010/main" val="2416602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For the acquirement of similarity hash codes,</a:t>
            </a:r>
            <a:r>
              <a:rPr lang="en-US" altLang="zh-CN" baseline="0" dirty="0" smtClean="0"/>
              <a:t> we apply Deep Self-taught hashing algorithm. First, it is an unsupervised deep hashing method. Second, it can metric each image with global view resulting in more precise hash codes. Finally, the hash code generated by deep model, which can ensure the efficiency in the storage system.</a:t>
            </a:r>
            <a:endParaRPr lang="zh-CN" altLang="en-US" dirty="0"/>
          </a:p>
        </p:txBody>
      </p:sp>
      <p:sp>
        <p:nvSpPr>
          <p:cNvPr id="4" name="灯片编号占位符 3"/>
          <p:cNvSpPr>
            <a:spLocks noGrp="1"/>
          </p:cNvSpPr>
          <p:nvPr>
            <p:ph type="sldNum" sz="quarter" idx="10"/>
          </p:nvPr>
        </p:nvSpPr>
        <p:spPr/>
        <p:txBody>
          <a:bodyPr/>
          <a:lstStyle/>
          <a:p>
            <a:pPr>
              <a:defRPr/>
            </a:pPr>
            <a:fld id="{F1248D3D-B91D-4C0E-B577-B2CAAE2DB882}" type="slidenum">
              <a:rPr lang="en-US" smtClean="0"/>
              <a:pPr>
                <a:defRPr/>
              </a:pPr>
              <a:t>9</a:t>
            </a:fld>
            <a:endParaRPr lang="en-US"/>
          </a:p>
        </p:txBody>
      </p:sp>
    </p:spTree>
    <p:extLst>
      <p:ext uri="{BB962C8B-B14F-4D97-AF65-F5344CB8AC3E}">
        <p14:creationId xmlns:p14="http://schemas.microsoft.com/office/powerpoint/2010/main" val="33865091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5" name="Footer Placeholder 4">
            <a:extLst>
              <a:ext uri="{FF2B5EF4-FFF2-40B4-BE49-F238E27FC236}">
                <a16:creationId xmlns:a16="http://schemas.microsoft.com/office/drawing/2014/main" id="{3F07C6FC-8A19-4499-834F-1E1BE51A77FC}"/>
              </a:ext>
            </a:extLst>
          </p:cNvPr>
          <p:cNvSpPr>
            <a:spLocks noGrp="1"/>
          </p:cNvSpPr>
          <p:nvPr>
            <p:ph type="ftr" sz="quarter" idx="10"/>
          </p:nvPr>
        </p:nvSpPr>
        <p:spPr/>
        <p:txBody>
          <a:bodyPr/>
          <a:lstStyle/>
          <a:p>
            <a:r>
              <a:rPr lang="en-US"/>
              <a:t>Optional Insert Copyright</a:t>
            </a:r>
            <a:endParaRPr lang="en-US" dirty="0"/>
          </a:p>
        </p:txBody>
      </p:sp>
    </p:spTree>
    <p:extLst>
      <p:ext uri="{BB962C8B-B14F-4D97-AF65-F5344CB8AC3E}">
        <p14:creationId xmlns:p14="http://schemas.microsoft.com/office/powerpoint/2010/main" val="36311711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A99F34-2E92-490B-B21A-F684C4A326A6}"/>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BB66D017-EA3A-496B-96E8-2375644DB142}"/>
              </a:ext>
            </a:extLst>
          </p:cNvPr>
          <p:cNvSpPr>
            <a:spLocks noGrp="1"/>
          </p:cNvSpPr>
          <p:nvPr>
            <p:ph type="ftr" sz="quarter" idx="10"/>
          </p:nvPr>
        </p:nvSpPr>
        <p:spPr/>
        <p:txBody>
          <a:bodyPr/>
          <a:lstStyle/>
          <a:p>
            <a:r>
              <a:rPr lang="en-US"/>
              <a:t>Optional Insert Copyright</a:t>
            </a:r>
            <a:endParaRPr lang="en-US" dirty="0"/>
          </a:p>
        </p:txBody>
      </p:sp>
    </p:spTree>
    <p:extLst>
      <p:ext uri="{BB962C8B-B14F-4D97-AF65-F5344CB8AC3E}">
        <p14:creationId xmlns:p14="http://schemas.microsoft.com/office/powerpoint/2010/main" val="10150209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99CC567-A94D-4164-ABBC-DF9F79177F1F}"/>
              </a:ext>
            </a:extLst>
          </p:cNvPr>
          <p:cNvSpPr>
            <a:spLocks noGrp="1"/>
          </p:cNvSpPr>
          <p:nvPr>
            <p:ph type="title"/>
          </p:nvPr>
        </p:nvSpPr>
        <p:spPr/>
        <p:txBody>
          <a:bodyPr/>
          <a:lstStyle/>
          <a:p>
            <a:r>
              <a:rPr lang="en-US"/>
              <a:t>Click to edit Master title style</a:t>
            </a:r>
          </a:p>
        </p:txBody>
      </p:sp>
      <p:sp>
        <p:nvSpPr>
          <p:cNvPr id="4" name="Footer Placeholder 3">
            <a:extLst>
              <a:ext uri="{FF2B5EF4-FFF2-40B4-BE49-F238E27FC236}">
                <a16:creationId xmlns:a16="http://schemas.microsoft.com/office/drawing/2014/main" id="{86073677-284A-4902-A99A-AF6CC4F563F1}"/>
              </a:ext>
            </a:extLst>
          </p:cNvPr>
          <p:cNvSpPr>
            <a:spLocks noGrp="1"/>
          </p:cNvSpPr>
          <p:nvPr>
            <p:ph type="ftr" sz="quarter" idx="10"/>
          </p:nvPr>
        </p:nvSpPr>
        <p:spPr/>
        <p:txBody>
          <a:bodyPr/>
          <a:lstStyle/>
          <a:p>
            <a:r>
              <a:rPr lang="en-US"/>
              <a:t>Optional Insert Copyright</a:t>
            </a:r>
            <a:endParaRPr lang="en-US" dirty="0"/>
          </a:p>
        </p:txBody>
      </p:sp>
    </p:spTree>
    <p:extLst>
      <p:ext uri="{BB962C8B-B14F-4D97-AF65-F5344CB8AC3E}">
        <p14:creationId xmlns:p14="http://schemas.microsoft.com/office/powerpoint/2010/main" val="25730127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a:xfrm>
            <a:off x="838200" y="1842561"/>
            <a:ext cx="10515600" cy="4351338"/>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Footer Placeholder 4">
            <a:extLst>
              <a:ext uri="{FF2B5EF4-FFF2-40B4-BE49-F238E27FC236}">
                <a16:creationId xmlns:a16="http://schemas.microsoft.com/office/drawing/2014/main" id="{5C60B4BF-13EB-4E4F-B629-35762CF3D263}"/>
              </a:ext>
            </a:extLst>
          </p:cNvPr>
          <p:cNvSpPr>
            <a:spLocks noGrp="1"/>
          </p:cNvSpPr>
          <p:nvPr>
            <p:ph type="ftr" sz="quarter" idx="10"/>
          </p:nvPr>
        </p:nvSpPr>
        <p:spPr/>
        <p:txBody>
          <a:bodyPr/>
          <a:lstStyle/>
          <a:p>
            <a:r>
              <a:rPr lang="en-US"/>
              <a:t>Optional Insert Copyright</a:t>
            </a:r>
            <a:endParaRPr lang="en-US" dirty="0"/>
          </a:p>
        </p:txBody>
      </p:sp>
    </p:spTree>
    <p:extLst>
      <p:ext uri="{BB962C8B-B14F-4D97-AF65-F5344CB8AC3E}">
        <p14:creationId xmlns:p14="http://schemas.microsoft.com/office/powerpoint/2010/main" val="42299729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5" name="Footer Placeholder 4">
            <a:extLst>
              <a:ext uri="{FF2B5EF4-FFF2-40B4-BE49-F238E27FC236}">
                <a16:creationId xmlns:a16="http://schemas.microsoft.com/office/drawing/2014/main" id="{E8BF07BC-228E-42BF-A52E-D08CB3AE5497}"/>
              </a:ext>
            </a:extLst>
          </p:cNvPr>
          <p:cNvSpPr>
            <a:spLocks noGrp="1"/>
          </p:cNvSpPr>
          <p:nvPr>
            <p:ph type="ftr" sz="quarter" idx="10"/>
          </p:nvPr>
        </p:nvSpPr>
        <p:spPr/>
        <p:txBody>
          <a:bodyPr/>
          <a:lstStyle/>
          <a:p>
            <a:r>
              <a:rPr lang="en-US"/>
              <a:t>Optional Insert Copyright</a:t>
            </a:r>
            <a:endParaRPr lang="en-US" dirty="0"/>
          </a:p>
        </p:txBody>
      </p:sp>
    </p:spTree>
    <p:extLst>
      <p:ext uri="{BB962C8B-B14F-4D97-AF65-F5344CB8AC3E}">
        <p14:creationId xmlns:p14="http://schemas.microsoft.com/office/powerpoint/2010/main" val="25832308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Footer Placeholder 5">
            <a:extLst>
              <a:ext uri="{FF2B5EF4-FFF2-40B4-BE49-F238E27FC236}">
                <a16:creationId xmlns:a16="http://schemas.microsoft.com/office/drawing/2014/main" id="{7856E9A5-BAD4-4951-9799-310F8FAA5D8C}"/>
              </a:ext>
            </a:extLst>
          </p:cNvPr>
          <p:cNvSpPr>
            <a:spLocks noGrp="1"/>
          </p:cNvSpPr>
          <p:nvPr>
            <p:ph type="ftr" sz="quarter" idx="10"/>
          </p:nvPr>
        </p:nvSpPr>
        <p:spPr/>
        <p:txBody>
          <a:bodyPr/>
          <a:lstStyle/>
          <a:p>
            <a:r>
              <a:rPr lang="en-US"/>
              <a:t>Optional Insert Copyright</a:t>
            </a:r>
            <a:endParaRPr lang="en-US" dirty="0"/>
          </a:p>
        </p:txBody>
      </p:sp>
    </p:spTree>
    <p:extLst>
      <p:ext uri="{BB962C8B-B14F-4D97-AF65-F5344CB8AC3E}">
        <p14:creationId xmlns:p14="http://schemas.microsoft.com/office/powerpoint/2010/main" val="8445088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4" name="Footer Placeholder 3">
            <a:extLst>
              <a:ext uri="{FF2B5EF4-FFF2-40B4-BE49-F238E27FC236}">
                <a16:creationId xmlns:a16="http://schemas.microsoft.com/office/drawing/2014/main" id="{597734FF-AD61-4132-8FB0-3AF2030CD9AD}"/>
              </a:ext>
            </a:extLst>
          </p:cNvPr>
          <p:cNvSpPr>
            <a:spLocks noGrp="1"/>
          </p:cNvSpPr>
          <p:nvPr>
            <p:ph type="ftr" sz="quarter" idx="10"/>
          </p:nvPr>
        </p:nvSpPr>
        <p:spPr/>
        <p:txBody>
          <a:bodyPr/>
          <a:lstStyle/>
          <a:p>
            <a:r>
              <a:rPr lang="en-US"/>
              <a:t>Optional Insert Copyright</a:t>
            </a:r>
            <a:endParaRPr lang="en-US" dirty="0"/>
          </a:p>
        </p:txBody>
      </p:sp>
    </p:spTree>
    <p:extLst>
      <p:ext uri="{BB962C8B-B14F-4D97-AF65-F5344CB8AC3E}">
        <p14:creationId xmlns:p14="http://schemas.microsoft.com/office/powerpoint/2010/main" val="92111066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9335804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333F3A33-2478-4672-9A1A-FADE58215781}"/>
              </a:ext>
            </a:extLst>
          </p:cNvPr>
          <p:cNvSpPr>
            <a:spLocks noGrp="1"/>
          </p:cNvSpPr>
          <p:nvPr>
            <p:ph type="ftr" sz="quarter" idx="10"/>
          </p:nvPr>
        </p:nvSpPr>
        <p:spPr/>
        <p:txBody>
          <a:bodyPr/>
          <a:lstStyle/>
          <a:p>
            <a:r>
              <a:rPr lang="en-US"/>
              <a:t>Optional Insert Copyright</a:t>
            </a:r>
            <a:endParaRPr lang="en-US" dirty="0"/>
          </a:p>
        </p:txBody>
      </p:sp>
    </p:spTree>
    <p:extLst>
      <p:ext uri="{BB962C8B-B14F-4D97-AF65-F5344CB8AC3E}">
        <p14:creationId xmlns:p14="http://schemas.microsoft.com/office/powerpoint/2010/main" val="38406749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6" name="Footer Placeholder 5">
            <a:extLst>
              <a:ext uri="{FF2B5EF4-FFF2-40B4-BE49-F238E27FC236}">
                <a16:creationId xmlns:a16="http://schemas.microsoft.com/office/drawing/2014/main" id="{0FFFE437-9899-4527-9412-255D0DFA2337}"/>
              </a:ext>
            </a:extLst>
          </p:cNvPr>
          <p:cNvSpPr>
            <a:spLocks noGrp="1"/>
          </p:cNvSpPr>
          <p:nvPr>
            <p:ph type="ftr" sz="quarter" idx="10"/>
          </p:nvPr>
        </p:nvSpPr>
        <p:spPr/>
        <p:txBody>
          <a:bodyPr/>
          <a:lstStyle/>
          <a:p>
            <a:r>
              <a:rPr lang="en-US"/>
              <a:t>Optional Insert Copyright</a:t>
            </a:r>
            <a:endParaRPr lang="en-US" dirty="0"/>
          </a:p>
        </p:txBody>
      </p:sp>
    </p:spTree>
    <p:extLst>
      <p:ext uri="{BB962C8B-B14F-4D97-AF65-F5344CB8AC3E}">
        <p14:creationId xmlns:p14="http://schemas.microsoft.com/office/powerpoint/2010/main" val="34737197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png"/><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Rectangle 7">
            <a:extLst>
              <a:ext uri="{FF2B5EF4-FFF2-40B4-BE49-F238E27FC236}">
                <a16:creationId xmlns:a16="http://schemas.microsoft.com/office/drawing/2014/main" id="{594204BE-ACDD-4E90-AE72-F72AC347A1F4}"/>
              </a:ext>
            </a:extLst>
          </p:cNvPr>
          <p:cNvSpPr/>
          <p:nvPr userDrawn="1"/>
        </p:nvSpPr>
        <p:spPr>
          <a:xfrm>
            <a:off x="0" y="0"/>
            <a:ext cx="12192000" cy="381000"/>
          </a:xfrm>
          <a:prstGeom prst="rect">
            <a:avLst/>
          </a:prstGeom>
          <a:gradFill>
            <a:gsLst>
              <a:gs pos="0">
                <a:schemeClr val="accent1"/>
              </a:gs>
              <a:gs pos="100000">
                <a:schemeClr val="bg1"/>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800" dirty="0"/>
          </a:p>
        </p:txBody>
      </p:sp>
      <p:pic>
        <p:nvPicPr>
          <p:cNvPr id="10" name="Picture 9">
            <a:extLst>
              <a:ext uri="{FF2B5EF4-FFF2-40B4-BE49-F238E27FC236}">
                <a16:creationId xmlns:a16="http://schemas.microsoft.com/office/drawing/2014/main" id="{193B30D6-F55D-4265-91E1-D58A65D04806}"/>
              </a:ext>
            </a:extLst>
          </p:cNvPr>
          <p:cNvPicPr>
            <a:picLocks noChangeAspect="1"/>
          </p:cNvPicPr>
          <p:nvPr userDrawn="1"/>
        </p:nvPicPr>
        <p:blipFill>
          <a:blip r:embed="rId12"/>
          <a:stretch>
            <a:fillRect/>
          </a:stretch>
        </p:blipFill>
        <p:spPr>
          <a:xfrm>
            <a:off x="10295641" y="5487615"/>
            <a:ext cx="1066800" cy="1087856"/>
          </a:xfrm>
          <a:prstGeom prst="rect">
            <a:avLst/>
          </a:prstGeom>
        </p:spPr>
      </p:pic>
      <p:sp>
        <p:nvSpPr>
          <p:cNvPr id="5" name="Footer Placeholder 4">
            <a:extLst>
              <a:ext uri="{FF2B5EF4-FFF2-40B4-BE49-F238E27FC236}">
                <a16:creationId xmlns:a16="http://schemas.microsoft.com/office/drawing/2014/main" id="{86D2E8FF-055F-484B-A051-15BE8829FFDA}"/>
              </a:ext>
            </a:extLst>
          </p:cNvPr>
          <p:cNvSpPr>
            <a:spLocks noGrp="1"/>
          </p:cNvSpPr>
          <p:nvPr>
            <p:ph type="ftr" sz="quarter" idx="3"/>
          </p:nvPr>
        </p:nvSpPr>
        <p:spPr>
          <a:xfrm>
            <a:off x="4038600" y="6210346"/>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r>
              <a:rPr lang="en-US"/>
              <a:t>Optional Insert Copyright</a:t>
            </a:r>
            <a:endParaRPr lang="en-US" dirty="0"/>
          </a:p>
        </p:txBody>
      </p:sp>
    </p:spTree>
    <p:extLst>
      <p:ext uri="{BB962C8B-B14F-4D97-AF65-F5344CB8AC3E}">
        <p14:creationId xmlns:p14="http://schemas.microsoft.com/office/powerpoint/2010/main" val="2950489560"/>
      </p:ext>
    </p:extLst>
  </p:cSld>
  <p:clrMap bg1="lt1" tx1="dk1" bg2="lt2" tx2="dk2" accent1="accent1" accent2="accent2" accent3="accent3" accent4="accent4" accent5="accent5" accent6="accent6" hlink="hlink" folHlink="folHlink"/>
  <p:sldLayoutIdLst>
    <p:sldLayoutId id="2147483938" r:id="rId1"/>
    <p:sldLayoutId id="2147483977" r:id="rId2"/>
    <p:sldLayoutId id="2147483939" r:id="rId3"/>
    <p:sldLayoutId id="2147483940" r:id="rId4"/>
    <p:sldLayoutId id="2147483941" r:id="rId5"/>
    <p:sldLayoutId id="2147483943" r:id="rId6"/>
    <p:sldLayoutId id="2147483944" r:id="rId7"/>
    <p:sldLayoutId id="2147483945" r:id="rId8"/>
    <p:sldLayoutId id="2147483946" r:id="rId9"/>
    <p:sldLayoutId id="2147483976" r:id="rId10"/>
  </p:sldLayoutIdLs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jpeg"/><Relationship Id="rId7" Type="http://schemas.openxmlformats.org/officeDocument/2006/relationships/image" Target="../media/image8.emf"/><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image" Target="../media/image7.emf"/><Relationship Id="rId5" Type="http://schemas.openxmlformats.org/officeDocument/2006/relationships/image" Target="../media/image15.png"/><Relationship Id="rId4" Type="http://schemas.openxmlformats.org/officeDocument/2006/relationships/image" Target="../media/image14.png"/></Relationships>
</file>

<file path=ppt/slides/_rels/slide1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1.xml"/><Relationship Id="rId1" Type="http://schemas.openxmlformats.org/officeDocument/2006/relationships/slideLayout" Target="../slideLayouts/slideLayout3.xml"/><Relationship Id="rId4" Type="http://schemas.openxmlformats.org/officeDocument/2006/relationships/image" Target="../media/image9.emf"/></Relationships>
</file>

<file path=ppt/slides/_rels/slide1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3.xml"/><Relationship Id="rId1" Type="http://schemas.openxmlformats.org/officeDocument/2006/relationships/slideLayout" Target="../slideLayouts/slideLayout3.xml"/><Relationship Id="rId4" Type="http://schemas.openxmlformats.org/officeDocument/2006/relationships/image" Target="../media/image10.emf"/></Relationships>
</file>

<file path=ppt/slides/_rels/slide1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4.xml"/><Relationship Id="rId1" Type="http://schemas.openxmlformats.org/officeDocument/2006/relationships/slideLayout" Target="../slideLayouts/slideLayout3.xml"/><Relationship Id="rId4" Type="http://schemas.openxmlformats.org/officeDocument/2006/relationships/image" Target="../media/image11.emf"/></Relationships>
</file>

<file path=ppt/slides/_rels/slide1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5.xml"/><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8" Type="http://schemas.openxmlformats.org/officeDocument/2006/relationships/image" Target="../media/image13.emf"/><Relationship Id="rId3" Type="http://schemas.openxmlformats.org/officeDocument/2006/relationships/notesSlide" Target="../notesSlides/notesSlide16.xml"/><Relationship Id="rId7" Type="http://schemas.openxmlformats.org/officeDocument/2006/relationships/oleObject" Target="../embeddings/oleObject3.bin"/><Relationship Id="rId2" Type="http://schemas.openxmlformats.org/officeDocument/2006/relationships/slideLayout" Target="../slideLayouts/slideLayout3.xml"/><Relationship Id="rId1" Type="http://schemas.openxmlformats.org/officeDocument/2006/relationships/vmlDrawing" Target="../drawings/vmlDrawing2.vml"/><Relationship Id="rId6" Type="http://schemas.openxmlformats.org/officeDocument/2006/relationships/image" Target="../media/image12.emf"/><Relationship Id="rId5" Type="http://schemas.openxmlformats.org/officeDocument/2006/relationships/oleObject" Target="../embeddings/oleObject2.bin"/><Relationship Id="rId4" Type="http://schemas.openxmlformats.org/officeDocument/2006/relationships/image" Target="../media/image2.jpeg"/></Relationships>
</file>

<file path=ppt/slides/_rels/slide17.xml.rels><?xml version="1.0" encoding="UTF-8" standalone="yes"?>
<Relationships xmlns="http://schemas.openxmlformats.org/package/2006/relationships"><Relationship Id="rId8" Type="http://schemas.openxmlformats.org/officeDocument/2006/relationships/image" Target="../media/image15.emf"/><Relationship Id="rId3" Type="http://schemas.openxmlformats.org/officeDocument/2006/relationships/notesSlide" Target="../notesSlides/notesSlide17.xml"/><Relationship Id="rId7" Type="http://schemas.openxmlformats.org/officeDocument/2006/relationships/oleObject" Target="../embeddings/oleObject5.bin"/><Relationship Id="rId2" Type="http://schemas.openxmlformats.org/officeDocument/2006/relationships/slideLayout" Target="../slideLayouts/slideLayout3.xml"/><Relationship Id="rId1" Type="http://schemas.openxmlformats.org/officeDocument/2006/relationships/vmlDrawing" Target="../drawings/vmlDrawing3.vml"/><Relationship Id="rId6" Type="http://schemas.openxmlformats.org/officeDocument/2006/relationships/image" Target="../media/image14.emf"/><Relationship Id="rId5" Type="http://schemas.openxmlformats.org/officeDocument/2006/relationships/oleObject" Target="../embeddings/oleObject4.bin"/><Relationship Id="rId4" Type="http://schemas.openxmlformats.org/officeDocument/2006/relationships/image" Target="../media/image2.jpeg"/></Relationships>
</file>

<file path=ppt/slides/_rels/slide18.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8.xml"/><Relationship Id="rId1" Type="http://schemas.openxmlformats.org/officeDocument/2006/relationships/slideLayout" Target="../slideLayouts/slideLayout3.xml"/><Relationship Id="rId4" Type="http://schemas.openxmlformats.org/officeDocument/2006/relationships/image" Target="../media/image16.png"/></Relationships>
</file>

<file path=ppt/slides/_rels/slide1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9.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0.xml"/><Relationship Id="rId1" Type="http://schemas.openxmlformats.org/officeDocument/2006/relationships/slideLayout" Target="../slideLayouts/slideLayout3.xml"/><Relationship Id="rId4" Type="http://schemas.openxmlformats.org/officeDocument/2006/relationships/image" Target="../media/image18.png"/></Relationships>
</file>

<file path=ppt/slides/_rels/slide2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1.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vmlDrawing" Target="../drawings/vmlDrawing1.vml"/><Relationship Id="rId6" Type="http://schemas.openxmlformats.org/officeDocument/2006/relationships/image" Target="../media/image3.emf"/><Relationship Id="rId5" Type="http://schemas.openxmlformats.org/officeDocument/2006/relationships/oleObject" Target="../embeddings/oleObject1.bin"/><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5.emf"/><Relationship Id="rId4" Type="http://schemas.openxmlformats.org/officeDocument/2006/relationships/image" Target="../media/image4.emf"/></Relationships>
</file>

<file path=ppt/slides/_rels/slide6.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4.emf"/></Relationships>
</file>

<file path=ppt/slides/_rels/slide7.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7.xml"/><Relationship Id="rId1" Type="http://schemas.openxmlformats.org/officeDocument/2006/relationships/slideLayout" Target="../slideLayouts/slideLayout3.xml"/><Relationship Id="rId4" Type="http://schemas.openxmlformats.org/officeDocument/2006/relationships/image" Target="../media/image5.emf"/></Relationships>
</file>

<file path=ppt/slides/_rels/slide8.xml.rels><?xml version="1.0" encoding="UTF-8" standalone="yes"?>
<Relationships xmlns="http://schemas.openxmlformats.org/package/2006/relationships"><Relationship Id="rId8" Type="http://schemas.openxmlformats.org/officeDocument/2006/relationships/image" Target="../media/image10.png"/><Relationship Id="rId3" Type="http://schemas.openxmlformats.org/officeDocument/2006/relationships/image" Target="../media/image2.jpeg"/><Relationship Id="rId7"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image" Target="../media/image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6.em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990600" y="1143000"/>
            <a:ext cx="10058400" cy="1316037"/>
          </a:xfrm>
        </p:spPr>
        <p:txBody>
          <a:bodyPr>
            <a:normAutofit/>
          </a:bodyPr>
          <a:lstStyle/>
          <a:p>
            <a:r>
              <a:rPr lang="en-US" sz="4400" dirty="0"/>
              <a:t>Content Sifting </a:t>
            </a:r>
            <a:r>
              <a:rPr lang="en-US" sz="4400" dirty="0" smtClean="0"/>
              <a:t>Storage: </a:t>
            </a:r>
            <a:r>
              <a:rPr lang="en-US" sz="4400" dirty="0"/>
              <a:t>Achieving Fast Read for Large-scale Image Dataset Analysis</a:t>
            </a:r>
          </a:p>
        </p:txBody>
      </p:sp>
      <p:sp>
        <p:nvSpPr>
          <p:cNvPr id="7" name="Subtitle 6"/>
          <p:cNvSpPr>
            <a:spLocks noGrp="1"/>
          </p:cNvSpPr>
          <p:nvPr>
            <p:ph type="subTitle" idx="1"/>
          </p:nvPr>
        </p:nvSpPr>
        <p:spPr>
          <a:xfrm>
            <a:off x="895350" y="2971800"/>
            <a:ext cx="10248900" cy="2189162"/>
          </a:xfrm>
        </p:spPr>
        <p:txBody>
          <a:bodyPr>
            <a:normAutofit fontScale="92500"/>
          </a:bodyPr>
          <a:lstStyle/>
          <a:p>
            <a:r>
              <a:rPr lang="en-US" sz="3200" dirty="0" smtClean="0"/>
              <a:t>Yu Liu</a:t>
            </a:r>
            <a:r>
              <a:rPr lang="en-US" sz="3200" baseline="30000" dirty="0" smtClean="0"/>
              <a:t>1</a:t>
            </a:r>
            <a:r>
              <a:rPr lang="en-US" sz="3200" dirty="0" smtClean="0"/>
              <a:t>, Hong jiang</a:t>
            </a:r>
            <a:r>
              <a:rPr lang="en-US" sz="3200" baseline="30000" dirty="0"/>
              <a:t>2</a:t>
            </a:r>
            <a:r>
              <a:rPr lang="en-US" sz="3200" dirty="0" smtClean="0"/>
              <a:t>, </a:t>
            </a:r>
            <a:r>
              <a:rPr lang="en-US" sz="3200" dirty="0" err="1" smtClean="0"/>
              <a:t>Yangtao</a:t>
            </a:r>
            <a:r>
              <a:rPr lang="en-US" sz="3200" dirty="0" smtClean="0"/>
              <a:t> Wang</a:t>
            </a:r>
            <a:r>
              <a:rPr lang="en-US" sz="3200" baseline="30000" dirty="0"/>
              <a:t>1</a:t>
            </a:r>
            <a:r>
              <a:rPr lang="en-US" sz="3200" dirty="0" smtClean="0"/>
              <a:t>, </a:t>
            </a:r>
            <a:r>
              <a:rPr lang="zh-CN" altLang="en-US" sz="3200" dirty="0" smtClean="0"/>
              <a:t>*</a:t>
            </a:r>
            <a:r>
              <a:rPr lang="en-US" sz="3200" dirty="0" err="1" smtClean="0"/>
              <a:t>Ke</a:t>
            </a:r>
            <a:r>
              <a:rPr lang="en-US" sz="3200" dirty="0" smtClean="0"/>
              <a:t> Zhou</a:t>
            </a:r>
            <a:r>
              <a:rPr lang="en-US" sz="3200" baseline="30000" dirty="0"/>
              <a:t>1</a:t>
            </a:r>
            <a:r>
              <a:rPr lang="en-US" sz="3200" dirty="0" smtClean="0"/>
              <a:t>, </a:t>
            </a:r>
            <a:r>
              <a:rPr lang="en-US" sz="3200" dirty="0" err="1" smtClean="0"/>
              <a:t>Yifei</a:t>
            </a:r>
            <a:r>
              <a:rPr lang="en-US" sz="3200" dirty="0" smtClean="0"/>
              <a:t> Liu</a:t>
            </a:r>
            <a:r>
              <a:rPr lang="en-US" sz="3200" baseline="30000" dirty="0"/>
              <a:t>3</a:t>
            </a:r>
            <a:r>
              <a:rPr lang="en-US" sz="3200" dirty="0" smtClean="0"/>
              <a:t>, Li Liu</a:t>
            </a:r>
            <a:r>
              <a:rPr lang="en-US" sz="3200" baseline="30000" dirty="0"/>
              <a:t>1</a:t>
            </a:r>
          </a:p>
          <a:p>
            <a:r>
              <a:rPr lang="en-US" sz="3200" baseline="30000" dirty="0" smtClean="0"/>
              <a:t>1</a:t>
            </a:r>
            <a:r>
              <a:rPr lang="en-US" sz="3200" dirty="0" smtClean="0"/>
              <a:t>Huazhong University of Science and Technology</a:t>
            </a:r>
          </a:p>
          <a:p>
            <a:r>
              <a:rPr lang="en-US" sz="3200" baseline="30000" dirty="0"/>
              <a:t>2</a:t>
            </a:r>
            <a:r>
              <a:rPr lang="en-US" sz="3200" dirty="0" smtClean="0"/>
              <a:t>University of Texas at Arlington</a:t>
            </a:r>
          </a:p>
          <a:p>
            <a:r>
              <a:rPr lang="en-US" sz="3200" baseline="30000" dirty="0"/>
              <a:t>3</a:t>
            </a:r>
            <a:r>
              <a:rPr lang="en-US" sz="3200" dirty="0" smtClean="0"/>
              <a:t>Stony Brook </a:t>
            </a:r>
            <a:r>
              <a:rPr lang="en-US" altLang="zh-CN" sz="3200" dirty="0" smtClean="0"/>
              <a:t>University</a:t>
            </a:r>
            <a:endParaRPr lang="en-US" sz="3200" dirty="0" smtClean="0"/>
          </a:p>
          <a:p>
            <a:endParaRPr lang="en-US" sz="3200" dirty="0"/>
          </a:p>
        </p:txBody>
      </p:sp>
      <p:sp>
        <p:nvSpPr>
          <p:cNvPr id="2" name="Footer Placeholder 1">
            <a:extLst>
              <a:ext uri="{FF2B5EF4-FFF2-40B4-BE49-F238E27FC236}">
                <a16:creationId xmlns:a16="http://schemas.microsoft.com/office/drawing/2014/main" id="{1140CADC-533F-4355-BD66-798E7477C0C9}"/>
              </a:ext>
            </a:extLst>
          </p:cNvPr>
          <p:cNvSpPr>
            <a:spLocks noGrp="1"/>
          </p:cNvSpPr>
          <p:nvPr>
            <p:ph type="ftr" sz="quarter" idx="10"/>
          </p:nvPr>
        </p:nvSpPr>
        <p:spPr/>
        <p:txBody>
          <a:bodyPr/>
          <a:lstStyle/>
          <a:p>
            <a:r>
              <a:rPr lang="en-US" dirty="0"/>
              <a:t>Optional Insert Copyright</a:t>
            </a:r>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5869413"/>
            <a:ext cx="895786" cy="681866"/>
          </a:xfrm>
          <a:prstGeom prst="rect">
            <a:avLst/>
          </a:prstGeom>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Methodology</a:t>
            </a:r>
            <a:endParaRPr lang="en-US" dirty="0"/>
          </a:p>
        </p:txBody>
      </p:sp>
      <p:sp>
        <p:nvSpPr>
          <p:cNvPr id="3" name="Content Placeholder 2"/>
          <p:cNvSpPr>
            <a:spLocks noGrp="1"/>
          </p:cNvSpPr>
          <p:nvPr>
            <p:ph idx="1"/>
          </p:nvPr>
        </p:nvSpPr>
        <p:spPr>
          <a:xfrm>
            <a:off x="838200" y="1842561"/>
            <a:ext cx="10515600" cy="519639"/>
          </a:xfrm>
        </p:spPr>
        <p:txBody>
          <a:bodyPr>
            <a:normAutofit/>
          </a:bodyPr>
          <a:lstStyle/>
          <a:p>
            <a:pPr marL="0" indent="0">
              <a:buNone/>
            </a:pPr>
            <a:r>
              <a:rPr lang="en-US" sz="2600" dirty="0" smtClean="0"/>
              <a:t>Graph Construction</a:t>
            </a:r>
            <a:endParaRPr lang="en-US" sz="2600" dirty="0"/>
          </a:p>
        </p:txBody>
      </p:sp>
      <p:sp>
        <p:nvSpPr>
          <p:cNvPr id="6" name="Footer Placeholder 5">
            <a:extLst>
              <a:ext uri="{FF2B5EF4-FFF2-40B4-BE49-F238E27FC236}">
                <a16:creationId xmlns:a16="http://schemas.microsoft.com/office/drawing/2014/main" id="{96464A3C-5967-40E6-A84E-3F818F4D3FCC}"/>
              </a:ext>
            </a:extLst>
          </p:cNvPr>
          <p:cNvSpPr>
            <a:spLocks noGrp="1"/>
          </p:cNvSpPr>
          <p:nvPr>
            <p:ph type="ftr" sz="quarter" idx="10"/>
          </p:nvPr>
        </p:nvSpPr>
        <p:spPr/>
        <p:txBody>
          <a:bodyPr/>
          <a:lstStyle/>
          <a:p>
            <a:r>
              <a:rPr lang="en-US"/>
              <a:t>Optional Insert Copyright</a:t>
            </a:r>
            <a:endParaRPr lang="en-US" dirty="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5869413"/>
            <a:ext cx="895786" cy="681866"/>
          </a:xfrm>
          <a:prstGeom prst="rect">
            <a:avLst/>
          </a:prstGeom>
        </p:spPr>
      </p:pic>
      <mc:AlternateContent xmlns:mc="http://schemas.openxmlformats.org/markup-compatibility/2006" xmlns:a14="http://schemas.microsoft.com/office/drawing/2010/main">
        <mc:Choice Requires="a14">
          <p:sp>
            <p:nvSpPr>
              <p:cNvPr id="4" name="文本框 3"/>
              <p:cNvSpPr txBox="1"/>
              <p:nvPr/>
            </p:nvSpPr>
            <p:spPr>
              <a:xfrm>
                <a:off x="2667000" y="4421814"/>
                <a:ext cx="6219588" cy="719428"/>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𝑇</m:t>
                          </m:r>
                        </m:e>
                        <m:sub>
                          <m:r>
                            <a:rPr lang="en-US" altLang="zh-CN" b="0" i="1" smtClean="0">
                              <a:latin typeface="Cambria Math" panose="02040503050406030204" pitchFamily="18" charset="0"/>
                            </a:rPr>
                            <m:t>𝑖</m:t>
                          </m:r>
                        </m:sub>
                      </m:sSub>
                      <m:r>
                        <a:rPr lang="en-US" altLang="zh-CN" b="0" i="1" smtClean="0">
                          <a:latin typeface="Cambria Math" panose="02040503050406030204" pitchFamily="18" charset="0"/>
                        </a:rPr>
                        <m:t>=</m:t>
                      </m:r>
                      <m:d>
                        <m:dPr>
                          <m:begChr m:val="{"/>
                          <m:endChr m:val=""/>
                          <m:ctrlPr>
                            <a:rPr lang="en-US" altLang="zh-CN" b="0" i="1" smtClean="0">
                              <a:latin typeface="Cambria Math" panose="02040503050406030204" pitchFamily="18" charset="0"/>
                            </a:rPr>
                          </m:ctrlPr>
                        </m:dPr>
                        <m:e>
                          <m:eqArr>
                            <m:eqArrPr>
                              <m:ctrlPr>
                                <a:rPr lang="en-US" altLang="zh-CN" b="0" i="1" smtClean="0">
                                  <a:latin typeface="Cambria Math" panose="02040503050406030204" pitchFamily="18" charset="0"/>
                                </a:rPr>
                              </m:ctrlPr>
                            </m:eqArrPr>
                            <m:e>
                              <m:m>
                                <m:mPr>
                                  <m:mcs>
                                    <m:mc>
                                      <m:mcPr>
                                        <m:count m:val="2"/>
                                        <m:mcJc m:val="center"/>
                                      </m:mcPr>
                                    </m:mc>
                                  </m:mcs>
                                  <m:ctrlPr>
                                    <a:rPr lang="en-US" altLang="zh-CN" b="0" i="1" smtClean="0">
                                      <a:latin typeface="Cambria Math" panose="02040503050406030204" pitchFamily="18" charset="0"/>
                                    </a:rPr>
                                  </m:ctrlPr>
                                </m:mPr>
                                <m:mr>
                                  <m:e>
                                    <m:r>
                                      <m:rPr>
                                        <m:sty m:val="p"/>
                                        <m:brk m:alnAt="7"/>
                                      </m:rPr>
                                      <a:rPr lang="en-US" altLang="zh-CN" b="0" i="0" smtClean="0">
                                        <a:latin typeface="Cambria Math" panose="02040503050406030204" pitchFamily="18" charset="0"/>
                                      </a:rPr>
                                      <m:t>m</m:t>
                                    </m:r>
                                    <m:r>
                                      <m:rPr>
                                        <m:sty m:val="p"/>
                                      </m:rPr>
                                      <a:rPr lang="en-US" altLang="zh-CN" b="0" i="0" smtClean="0">
                                        <a:latin typeface="Cambria Math" panose="02040503050406030204" pitchFamily="18" charset="0"/>
                                      </a:rPr>
                                      <m:t>in</m:t>
                                    </m:r>
                                    <m:r>
                                      <m:rPr>
                                        <m:brk m:alnAt="7"/>
                                      </m:rPr>
                                      <a:rPr lang="en-US" altLang="zh-CN" b="0" i="1" smtClean="0">
                                        <a:latin typeface="Cambria Math" panose="02040503050406030204" pitchFamily="18" charset="0"/>
                                      </a:rPr>
                                      <m:t>⁡</m:t>
                                    </m:r>
                                    <m:r>
                                      <a:rPr lang="en-US" altLang="zh-CN" b="0" i="1" smtClean="0">
                                        <a:latin typeface="Cambria Math" panose="02040503050406030204" pitchFamily="18" charset="0"/>
                                      </a:rPr>
                                      <m:t>(</m:t>
                                    </m:r>
                                    <m:r>
                                      <a:rPr lang="en-US" altLang="zh-CN" b="0" i="1" smtClean="0">
                                        <a:latin typeface="Cambria Math" panose="02040503050406030204" pitchFamily="18" charset="0"/>
                                      </a:rPr>
                                      <m:t>𝐻</m:t>
                                    </m:r>
                                    <m:d>
                                      <m:dPr>
                                        <m:ctrlPr>
                                          <a:rPr lang="en-US" altLang="zh-CN" b="0" i="1" smtClean="0">
                                            <a:latin typeface="Cambria Math" panose="02040503050406030204" pitchFamily="18" charset="0"/>
                                          </a:rPr>
                                        </m:ctrlPr>
                                      </m:dPr>
                                      <m:e>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𝑉</m:t>
                                            </m:r>
                                          </m:e>
                                          <m:sub>
                                            <m:r>
                                              <a:rPr lang="en-US" altLang="zh-CN" b="0" i="1" smtClean="0">
                                                <a:latin typeface="Cambria Math" panose="02040503050406030204" pitchFamily="18" charset="0"/>
                                              </a:rPr>
                                              <m:t>𝑖</m:t>
                                            </m:r>
                                          </m:sub>
                                        </m:sSub>
                                      </m:e>
                                    </m:d>
                                    <m:r>
                                      <m:rPr>
                                        <m:brk m:alnAt="7"/>
                                      </m:rP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rPr>
                                      <m:t>𝐻</m:t>
                                    </m:r>
                                    <m:r>
                                      <a:rPr lang="en-US" altLang="zh-CN" b="0" i="1" smtClean="0">
                                        <a:latin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𝑉</m:t>
                                        </m:r>
                                      </m:e>
                                      <m:sub>
                                        <m:r>
                                          <a:rPr lang="en-US" altLang="zh-CN" b="0" i="1" smtClean="0">
                                            <a:latin typeface="Cambria Math" panose="02040503050406030204" pitchFamily="18" charset="0"/>
                                          </a:rPr>
                                          <m:t>𝑗</m:t>
                                        </m:r>
                                      </m:sub>
                                    </m:sSub>
                                    <m:r>
                                      <m:rPr>
                                        <m:brk m:alnAt="7"/>
                                      </m:rPr>
                                      <a:rPr lang="en-US" altLang="zh-CN" b="0" i="1" smtClean="0">
                                        <a:latin typeface="Cambria Math" panose="02040503050406030204" pitchFamily="18" charset="0"/>
                                      </a:rPr>
                                      <m:t>)</m:t>
                                    </m:r>
                                    <m:r>
                                      <a:rPr lang="en-US" altLang="zh-CN" b="0" i="1" smtClean="0">
                                        <a:latin typeface="Cambria Math" panose="02040503050406030204" pitchFamily="18" charset="0"/>
                                      </a:rPr>
                                      <m:t>)</m:t>
                                    </m:r>
                                  </m:e>
                                  <m:e>
                                    <m:r>
                                      <a:rPr lang="en-US" altLang="zh-CN" b="0" i="1" smtClean="0">
                                        <a:latin typeface="Cambria Math" panose="02040503050406030204" pitchFamily="18" charset="0"/>
                                      </a:rPr>
                                      <m:t>𝑖</m:t>
                                    </m:r>
                                    <m:r>
                                      <a:rPr lang="en-US" altLang="zh-CN" b="0" i="1" smtClean="0">
                                        <a:latin typeface="Cambria Math" panose="02040503050406030204" pitchFamily="18" charset="0"/>
                                        <a:ea typeface="Cambria Math" panose="02040503050406030204" pitchFamily="18" charset="0"/>
                                      </a:rPr>
                                      <m:t>≠</m:t>
                                    </m:r>
                                    <m:r>
                                      <a:rPr lang="en-US" altLang="zh-CN" b="0" i="1" smtClean="0">
                                        <a:latin typeface="Cambria Math" panose="02040503050406030204" pitchFamily="18" charset="0"/>
                                        <a:ea typeface="Cambria Math" panose="02040503050406030204" pitchFamily="18" charset="0"/>
                                      </a:rPr>
                                      <m:t>𝑗</m:t>
                                    </m:r>
                                    <m:r>
                                      <a:rPr lang="en-US" altLang="zh-CN" b="0" i="1" smtClean="0">
                                        <a:latin typeface="Cambria Math" panose="02040503050406030204" pitchFamily="18" charset="0"/>
                                        <a:ea typeface="Cambria Math" panose="02040503050406030204" pitchFamily="18" charset="0"/>
                                      </a:rPr>
                                      <m:t>, </m:t>
                                    </m:r>
                                    <m:r>
                                      <a:rPr lang="en-US" altLang="zh-CN" b="0" i="1" smtClean="0">
                                        <a:latin typeface="Cambria Math" panose="02040503050406030204" pitchFamily="18" charset="0"/>
                                        <a:ea typeface="Cambria Math" panose="02040503050406030204" pitchFamily="18" charset="0"/>
                                      </a:rPr>
                                      <m:t>𝑖𝑓</m:t>
                                    </m:r>
                                    <m:func>
                                      <m:funcPr>
                                        <m:ctrlPr>
                                          <a:rPr lang="en-US" altLang="zh-CN" b="0" i="1" smtClean="0">
                                            <a:latin typeface="Cambria Math" panose="02040503050406030204" pitchFamily="18" charset="0"/>
                                            <a:ea typeface="Cambria Math" panose="02040503050406030204" pitchFamily="18" charset="0"/>
                                          </a:rPr>
                                        </m:ctrlPr>
                                      </m:funcPr>
                                      <m:fName>
                                        <m:r>
                                          <m:rPr>
                                            <m:sty m:val="p"/>
                                          </m:rPr>
                                          <a:rPr lang="en-US" altLang="zh-CN" b="0" i="0" smtClean="0">
                                            <a:latin typeface="Cambria Math" panose="02040503050406030204" pitchFamily="18" charset="0"/>
                                            <a:ea typeface="Cambria Math" panose="02040503050406030204" pitchFamily="18" charset="0"/>
                                          </a:rPr>
                                          <m:t>min</m:t>
                                        </m:r>
                                      </m:fName>
                                      <m:e>
                                        <m:d>
                                          <m:dPr>
                                            <m:ctrlPr>
                                              <a:rPr lang="en-US" altLang="zh-CN" b="0" i="1" smtClean="0">
                                                <a:latin typeface="Cambria Math" panose="02040503050406030204" pitchFamily="18" charset="0"/>
                                                <a:ea typeface="Cambria Math" panose="02040503050406030204" pitchFamily="18" charset="0"/>
                                              </a:rPr>
                                            </m:ctrlPr>
                                          </m:dPr>
                                          <m:e>
                                            <m:r>
                                              <m:rPr>
                                                <m:brk m:alnAt="7"/>
                                              </m:rPr>
                                              <a:rPr lang="en-US" altLang="zh-CN" i="1">
                                                <a:latin typeface="Cambria Math" panose="02040503050406030204" pitchFamily="18" charset="0"/>
                                              </a:rPr>
                                              <m:t>𝐻</m:t>
                                            </m:r>
                                            <m:d>
                                              <m:dPr>
                                                <m:ctrlPr>
                                                  <a:rPr lang="en-US" altLang="zh-CN" i="1">
                                                    <a:latin typeface="Cambria Math" panose="02040503050406030204" pitchFamily="18" charset="0"/>
                                                  </a:rPr>
                                                </m:ctrlPr>
                                              </m:dPr>
                                              <m:e>
                                                <m:sSub>
                                                  <m:sSubPr>
                                                    <m:ctrlPr>
                                                      <a:rPr lang="en-US" altLang="zh-CN" i="1">
                                                        <a:latin typeface="Cambria Math" panose="02040503050406030204" pitchFamily="18" charset="0"/>
                                                      </a:rPr>
                                                    </m:ctrlPr>
                                                  </m:sSubPr>
                                                  <m:e>
                                                    <m:r>
                                                      <a:rPr lang="en-US" altLang="zh-CN" i="1">
                                                        <a:latin typeface="Cambria Math" panose="02040503050406030204" pitchFamily="18" charset="0"/>
                                                      </a:rPr>
                                                      <m:t>𝑉</m:t>
                                                    </m:r>
                                                  </m:e>
                                                  <m:sub>
                                                    <m:r>
                                                      <a:rPr lang="en-US" altLang="zh-CN" i="1">
                                                        <a:latin typeface="Cambria Math" panose="02040503050406030204" pitchFamily="18" charset="0"/>
                                                      </a:rPr>
                                                      <m:t>𝑖</m:t>
                                                    </m:r>
                                                  </m:sub>
                                                </m:sSub>
                                              </m:e>
                                            </m:d>
                                            <m:r>
                                              <m:rPr>
                                                <m:brk m:alnAt="7"/>
                                              </m:rPr>
                                              <a:rPr lang="en-US" altLang="zh-CN" i="1">
                                                <a:latin typeface="Cambria Math" panose="02040503050406030204" pitchFamily="18" charset="0"/>
                                                <a:ea typeface="Cambria Math" panose="02040503050406030204" pitchFamily="18" charset="0"/>
                                              </a:rPr>
                                              <m:t>⊕</m:t>
                                            </m:r>
                                            <m:r>
                                              <a:rPr lang="en-US" altLang="zh-CN" i="1">
                                                <a:latin typeface="Cambria Math" panose="02040503050406030204" pitchFamily="18" charset="0"/>
                                              </a:rPr>
                                              <m:t>𝐻</m:t>
                                            </m:r>
                                            <m:d>
                                              <m:dPr>
                                                <m:ctrlPr>
                                                  <a:rPr lang="en-US" altLang="zh-CN" i="1">
                                                    <a:latin typeface="Cambria Math" panose="02040503050406030204" pitchFamily="18" charset="0"/>
                                                  </a:rPr>
                                                </m:ctrlPr>
                                              </m:dPr>
                                              <m:e>
                                                <m:sSub>
                                                  <m:sSubPr>
                                                    <m:ctrlPr>
                                                      <a:rPr lang="en-US" altLang="zh-CN" i="1">
                                                        <a:latin typeface="Cambria Math" panose="02040503050406030204" pitchFamily="18" charset="0"/>
                                                      </a:rPr>
                                                    </m:ctrlPr>
                                                  </m:sSubPr>
                                                  <m:e>
                                                    <m:r>
                                                      <a:rPr lang="en-US" altLang="zh-CN" i="1">
                                                        <a:latin typeface="Cambria Math" panose="02040503050406030204" pitchFamily="18" charset="0"/>
                                                      </a:rPr>
                                                      <m:t>𝑉</m:t>
                                                    </m:r>
                                                  </m:e>
                                                  <m:sub>
                                                    <m:r>
                                                      <a:rPr lang="en-US" altLang="zh-CN" i="1">
                                                        <a:latin typeface="Cambria Math" panose="02040503050406030204" pitchFamily="18" charset="0"/>
                                                      </a:rPr>
                                                      <m:t>𝑗</m:t>
                                                    </m:r>
                                                  </m:sub>
                                                </m:sSub>
                                              </m:e>
                                            </m:d>
                                          </m:e>
                                        </m:d>
                                      </m:e>
                                    </m:func>
                                    <m:r>
                                      <m:rPr>
                                        <m:brk m:alnAt="7"/>
                                      </m:rPr>
                                      <a:rPr lang="en-US" altLang="zh-CN" b="0" i="1" smtClean="0">
                                        <a:latin typeface="Cambria Math" panose="02040503050406030204" pitchFamily="18" charset="0"/>
                                      </a:rPr>
                                      <m:t>&gt;</m:t>
                                    </m:r>
                                    <m:r>
                                      <a:rPr lang="en-US" altLang="zh-CN" b="0" i="1" smtClean="0">
                                        <a:latin typeface="Cambria Math" panose="02040503050406030204" pitchFamily="18" charset="0"/>
                                      </a:rPr>
                                      <m:t>2</m:t>
                                    </m:r>
                                  </m:e>
                                </m:mr>
                              </m:m>
                            </m:e>
                            <m:e>
                              <m:m>
                                <m:mPr>
                                  <m:mcs>
                                    <m:mc>
                                      <m:mcPr>
                                        <m:count m:val="2"/>
                                        <m:mcJc m:val="center"/>
                                      </m:mcPr>
                                    </m:mc>
                                  </m:mcs>
                                  <m:ctrlPr>
                                    <a:rPr lang="en-US" altLang="zh-CN" b="0" i="1" smtClean="0">
                                      <a:latin typeface="Cambria Math" panose="02040503050406030204" pitchFamily="18" charset="0"/>
                                    </a:rPr>
                                  </m:ctrlPr>
                                </m:mPr>
                                <m:mr>
                                  <m:e>
                                    <m:r>
                                      <m:rPr>
                                        <m:brk m:alnAt="7"/>
                                      </m:rPr>
                                      <a:rPr lang="en-US" altLang="zh-CN" b="0" i="1" smtClean="0">
                                        <a:latin typeface="Cambria Math" panose="02040503050406030204" pitchFamily="18" charset="0"/>
                                      </a:rPr>
                                      <m:t>2</m:t>
                                    </m:r>
                                    <m:r>
                                      <a:rPr lang="en-US" altLang="zh-CN" b="0" i="1" smtClean="0">
                                        <a:latin typeface="Cambria Math" panose="02040503050406030204" pitchFamily="18" charset="0"/>
                                      </a:rPr>
                                      <m:t>              </m:t>
                                    </m:r>
                                  </m:e>
                                  <m:e>
                                    <m:r>
                                      <a:rPr lang="en-US" altLang="zh-CN" b="0" i="1" smtClean="0">
                                        <a:latin typeface="Cambria Math" panose="02040503050406030204" pitchFamily="18" charset="0"/>
                                      </a:rPr>
                                      <m:t>𝑜𝑡h𝑒𝑟𝑤𝑖𝑠𝑒</m:t>
                                    </m:r>
                                  </m:e>
                                </m:mr>
                              </m:m>
                            </m:e>
                          </m:eqArr>
                        </m:e>
                      </m:d>
                    </m:oMath>
                  </m:oMathPara>
                </a14:m>
                <a:endParaRPr lang="zh-CN" altLang="en-US" dirty="0"/>
              </a:p>
            </p:txBody>
          </p:sp>
        </mc:Choice>
        <mc:Fallback xmlns="">
          <p:sp>
            <p:nvSpPr>
              <p:cNvPr id="4" name="文本框 3"/>
              <p:cNvSpPr txBox="1">
                <a:spLocks noRot="1" noChangeAspect="1" noMove="1" noResize="1" noEditPoints="1" noAdjustHandles="1" noChangeArrowheads="1" noChangeShapeType="1" noTextEdit="1"/>
              </p:cNvSpPr>
              <p:nvPr/>
            </p:nvSpPr>
            <p:spPr>
              <a:xfrm>
                <a:off x="2667000" y="4421814"/>
                <a:ext cx="6219588" cy="719428"/>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文本框 7"/>
              <p:cNvSpPr txBox="1"/>
              <p:nvPr/>
            </p:nvSpPr>
            <p:spPr>
              <a:xfrm>
                <a:off x="2667000" y="5590401"/>
                <a:ext cx="692049"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𝐹</m:t>
                      </m:r>
                      <m:r>
                        <a:rPr lang="en-US" altLang="zh-CN" b="0" i="1" smtClean="0">
                          <a:latin typeface="Cambria Math" panose="02040503050406030204" pitchFamily="18" charset="0"/>
                          <a:ea typeface="Cambria Math" panose="02040503050406030204" pitchFamily="18" charset="0"/>
                        </a:rPr>
                        <m:t>≤</m:t>
                      </m:r>
                      <m:sSub>
                        <m:sSubPr>
                          <m:ctrlPr>
                            <a:rPr lang="en-US" altLang="zh-CN" b="0" i="1" smtClean="0">
                              <a:latin typeface="Cambria Math" panose="02040503050406030204" pitchFamily="18" charset="0"/>
                            </a:rPr>
                          </m:ctrlPr>
                        </m:sSubPr>
                        <m:e>
                          <m:r>
                            <a:rPr lang="en-US" altLang="zh-CN" b="0" i="1" smtClean="0">
                              <a:latin typeface="Cambria Math" panose="02040503050406030204" pitchFamily="18" charset="0"/>
                            </a:rPr>
                            <m:t>𝑇</m:t>
                          </m:r>
                        </m:e>
                        <m:sub>
                          <m:r>
                            <a:rPr lang="en-US" altLang="zh-CN" b="0" i="1" smtClean="0">
                              <a:latin typeface="Cambria Math" panose="02040503050406030204" pitchFamily="18" charset="0"/>
                            </a:rPr>
                            <m:t>𝑖</m:t>
                          </m:r>
                        </m:sub>
                      </m:sSub>
                    </m:oMath>
                  </m:oMathPara>
                </a14:m>
                <a:endParaRPr lang="zh-CN" altLang="en-US" dirty="0"/>
              </a:p>
            </p:txBody>
          </p:sp>
        </mc:Choice>
        <mc:Fallback xmlns="">
          <p:sp>
            <p:nvSpPr>
              <p:cNvPr id="8" name="文本框 7"/>
              <p:cNvSpPr txBox="1">
                <a:spLocks noRot="1" noChangeAspect="1" noMove="1" noResize="1" noEditPoints="1" noAdjustHandles="1" noChangeArrowheads="1" noChangeShapeType="1" noTextEdit="1"/>
              </p:cNvSpPr>
              <p:nvPr/>
            </p:nvSpPr>
            <p:spPr>
              <a:xfrm>
                <a:off x="2667000" y="5590401"/>
                <a:ext cx="692049" cy="276999"/>
              </a:xfrm>
              <a:prstGeom prst="rect">
                <a:avLst/>
              </a:prstGeom>
              <a:blipFill>
                <a:blip r:embed="rId5"/>
                <a:stretch>
                  <a:fillRect l="-7965" r="-3540" b="-17391"/>
                </a:stretch>
              </a:blipFill>
            </p:spPr>
            <p:txBody>
              <a:bodyPr/>
              <a:lstStyle/>
              <a:p>
                <a:r>
                  <a:rPr lang="zh-CN" altLang="en-US">
                    <a:noFill/>
                  </a:rPr>
                  <a:t> </a:t>
                </a:r>
              </a:p>
            </p:txBody>
          </p:sp>
        </mc:Fallback>
      </mc:AlternateContent>
      <p:pic>
        <p:nvPicPr>
          <p:cNvPr id="10" name="图片 9"/>
          <p:cNvPicPr>
            <a:picLocks noChangeAspect="1"/>
          </p:cNvPicPr>
          <p:nvPr/>
        </p:nvPicPr>
        <p:blipFill>
          <a:blip r:embed="rId6"/>
          <a:stretch>
            <a:fillRect/>
          </a:stretch>
        </p:blipFill>
        <p:spPr>
          <a:xfrm>
            <a:off x="2667000" y="2282581"/>
            <a:ext cx="3688325" cy="1914654"/>
          </a:xfrm>
          <a:prstGeom prst="rect">
            <a:avLst/>
          </a:prstGeom>
        </p:spPr>
      </p:pic>
      <p:pic>
        <p:nvPicPr>
          <p:cNvPr id="11" name="图片 10"/>
          <p:cNvPicPr>
            <a:picLocks noChangeAspect="1"/>
          </p:cNvPicPr>
          <p:nvPr/>
        </p:nvPicPr>
        <p:blipFill>
          <a:blip r:embed="rId7"/>
          <a:stretch>
            <a:fillRect/>
          </a:stretch>
        </p:blipFill>
        <p:spPr>
          <a:xfrm>
            <a:off x="6781800" y="2278033"/>
            <a:ext cx="1923750" cy="1923750"/>
          </a:xfrm>
          <a:prstGeom prst="rect">
            <a:avLst/>
          </a:prstGeom>
        </p:spPr>
      </p:pic>
    </p:spTree>
    <p:extLst>
      <p:ext uri="{BB962C8B-B14F-4D97-AF65-F5344CB8AC3E}">
        <p14:creationId xmlns:p14="http://schemas.microsoft.com/office/powerpoint/2010/main" val="2946460124"/>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Design</a:t>
            </a:r>
            <a:endParaRPr lang="en-US" dirty="0"/>
          </a:p>
        </p:txBody>
      </p:sp>
      <p:sp>
        <p:nvSpPr>
          <p:cNvPr id="3" name="Content Placeholder 2"/>
          <p:cNvSpPr>
            <a:spLocks noGrp="1"/>
          </p:cNvSpPr>
          <p:nvPr>
            <p:ph idx="1"/>
          </p:nvPr>
        </p:nvSpPr>
        <p:spPr>
          <a:xfrm>
            <a:off x="838200" y="1842561"/>
            <a:ext cx="10515600" cy="519639"/>
          </a:xfrm>
        </p:spPr>
        <p:txBody>
          <a:bodyPr>
            <a:normAutofit/>
          </a:bodyPr>
          <a:lstStyle/>
          <a:p>
            <a:pPr marL="0" indent="0">
              <a:buNone/>
            </a:pPr>
            <a:r>
              <a:rPr lang="en-US" sz="2600" dirty="0" smtClean="0"/>
              <a:t>Content Sifting Storage</a:t>
            </a:r>
            <a:endParaRPr lang="en-US" sz="2600" dirty="0"/>
          </a:p>
        </p:txBody>
      </p:sp>
      <p:sp>
        <p:nvSpPr>
          <p:cNvPr id="6" name="Footer Placeholder 5">
            <a:extLst>
              <a:ext uri="{FF2B5EF4-FFF2-40B4-BE49-F238E27FC236}">
                <a16:creationId xmlns:a16="http://schemas.microsoft.com/office/drawing/2014/main" id="{96464A3C-5967-40E6-A84E-3F818F4D3FCC}"/>
              </a:ext>
            </a:extLst>
          </p:cNvPr>
          <p:cNvSpPr>
            <a:spLocks noGrp="1"/>
          </p:cNvSpPr>
          <p:nvPr>
            <p:ph type="ftr" sz="quarter" idx="10"/>
          </p:nvPr>
        </p:nvSpPr>
        <p:spPr/>
        <p:txBody>
          <a:bodyPr/>
          <a:lstStyle/>
          <a:p>
            <a:r>
              <a:rPr lang="en-US"/>
              <a:t>Optional Insert Copyright</a:t>
            </a:r>
            <a:endParaRPr lang="en-US" dirty="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5869413"/>
            <a:ext cx="895786" cy="681866"/>
          </a:xfrm>
          <a:prstGeom prst="rect">
            <a:avLst/>
          </a:prstGeom>
        </p:spPr>
      </p:pic>
      <p:pic>
        <p:nvPicPr>
          <p:cNvPr id="7" name="图片 6"/>
          <p:cNvPicPr>
            <a:picLocks noChangeAspect="1"/>
          </p:cNvPicPr>
          <p:nvPr/>
        </p:nvPicPr>
        <p:blipFill>
          <a:blip r:embed="rId4"/>
          <a:stretch>
            <a:fillRect/>
          </a:stretch>
        </p:blipFill>
        <p:spPr>
          <a:xfrm>
            <a:off x="2133600" y="2522687"/>
            <a:ext cx="3520658" cy="2878468"/>
          </a:xfrm>
          <a:prstGeom prst="rect">
            <a:avLst/>
          </a:prstGeom>
        </p:spPr>
      </p:pic>
      <p:sp>
        <p:nvSpPr>
          <p:cNvPr id="12" name="Content Placeholder 2"/>
          <p:cNvSpPr txBox="1">
            <a:spLocks/>
          </p:cNvSpPr>
          <p:nvPr/>
        </p:nvSpPr>
        <p:spPr>
          <a:xfrm>
            <a:off x="6781800" y="2651752"/>
            <a:ext cx="1981200" cy="51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600" dirty="0" smtClean="0"/>
              <a:t>DSTH Model</a:t>
            </a:r>
            <a:endParaRPr lang="en-US" sz="2600" dirty="0"/>
          </a:p>
        </p:txBody>
      </p:sp>
      <p:sp>
        <p:nvSpPr>
          <p:cNvPr id="13" name="Content Placeholder 2"/>
          <p:cNvSpPr txBox="1">
            <a:spLocks/>
          </p:cNvSpPr>
          <p:nvPr/>
        </p:nvSpPr>
        <p:spPr>
          <a:xfrm>
            <a:off x="6781800" y="3095121"/>
            <a:ext cx="3733800" cy="51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600" dirty="0" smtClean="0"/>
              <a:t>Semantic Hamming </a:t>
            </a:r>
            <a:r>
              <a:rPr lang="en-US" altLang="zh-CN" sz="2600" dirty="0" smtClean="0"/>
              <a:t>Graph</a:t>
            </a:r>
            <a:endParaRPr lang="en-US" sz="2600" dirty="0"/>
          </a:p>
        </p:txBody>
      </p:sp>
      <p:sp>
        <p:nvSpPr>
          <p:cNvPr id="14" name="Content Placeholder 2"/>
          <p:cNvSpPr txBox="1">
            <a:spLocks/>
          </p:cNvSpPr>
          <p:nvPr/>
        </p:nvSpPr>
        <p:spPr>
          <a:xfrm>
            <a:off x="6781800" y="3538490"/>
            <a:ext cx="1981200" cy="51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sz="2600" dirty="0" smtClean="0"/>
              <a:t>File Storage</a:t>
            </a:r>
            <a:endParaRPr lang="en-US" sz="2600" dirty="0"/>
          </a:p>
        </p:txBody>
      </p:sp>
      <p:sp>
        <p:nvSpPr>
          <p:cNvPr id="15" name="Content Placeholder 2"/>
          <p:cNvSpPr txBox="1">
            <a:spLocks/>
          </p:cNvSpPr>
          <p:nvPr/>
        </p:nvSpPr>
        <p:spPr>
          <a:xfrm>
            <a:off x="6781800" y="4383271"/>
            <a:ext cx="2819400" cy="51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sz="2600" i="1" dirty="0" smtClean="0"/>
              <a:t>New Image Submit</a:t>
            </a:r>
            <a:endParaRPr lang="en-US" sz="2600" i="1" dirty="0"/>
          </a:p>
        </p:txBody>
      </p:sp>
      <p:sp>
        <p:nvSpPr>
          <p:cNvPr id="16" name="Content Placeholder 2"/>
          <p:cNvSpPr txBox="1">
            <a:spLocks/>
          </p:cNvSpPr>
          <p:nvPr/>
        </p:nvSpPr>
        <p:spPr>
          <a:xfrm>
            <a:off x="6781800" y="4845926"/>
            <a:ext cx="2819400" cy="51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sz="2600" i="1" dirty="0" smtClean="0"/>
              <a:t>Analysis Submit</a:t>
            </a:r>
            <a:endParaRPr lang="en-US" sz="2600" i="1" dirty="0"/>
          </a:p>
        </p:txBody>
      </p:sp>
    </p:spTree>
    <p:extLst>
      <p:ext uri="{BB962C8B-B14F-4D97-AF65-F5344CB8AC3E}">
        <p14:creationId xmlns:p14="http://schemas.microsoft.com/office/powerpoint/2010/main" val="392268795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Design</a:t>
            </a:r>
            <a:endParaRPr lang="en-US" dirty="0"/>
          </a:p>
        </p:txBody>
      </p:sp>
      <p:sp>
        <p:nvSpPr>
          <p:cNvPr id="3" name="Content Placeholder 2"/>
          <p:cNvSpPr>
            <a:spLocks noGrp="1"/>
          </p:cNvSpPr>
          <p:nvPr>
            <p:ph idx="1"/>
          </p:nvPr>
        </p:nvSpPr>
        <p:spPr>
          <a:xfrm>
            <a:off x="838200" y="1842561"/>
            <a:ext cx="10515600" cy="519639"/>
          </a:xfrm>
        </p:spPr>
        <p:txBody>
          <a:bodyPr>
            <a:normAutofit/>
          </a:bodyPr>
          <a:lstStyle/>
          <a:p>
            <a:pPr marL="0" indent="0">
              <a:buNone/>
            </a:pPr>
            <a:r>
              <a:rPr lang="en-US" altLang="zh-CN" sz="2600" dirty="0"/>
              <a:t>Semantic Hamming Graph</a:t>
            </a:r>
          </a:p>
        </p:txBody>
      </p:sp>
      <p:sp>
        <p:nvSpPr>
          <p:cNvPr id="6" name="Footer Placeholder 5">
            <a:extLst>
              <a:ext uri="{FF2B5EF4-FFF2-40B4-BE49-F238E27FC236}">
                <a16:creationId xmlns:a16="http://schemas.microsoft.com/office/drawing/2014/main" id="{96464A3C-5967-40E6-A84E-3F818F4D3FCC}"/>
              </a:ext>
            </a:extLst>
          </p:cNvPr>
          <p:cNvSpPr>
            <a:spLocks noGrp="1"/>
          </p:cNvSpPr>
          <p:nvPr>
            <p:ph type="ftr" sz="quarter" idx="10"/>
          </p:nvPr>
        </p:nvSpPr>
        <p:spPr/>
        <p:txBody>
          <a:bodyPr/>
          <a:lstStyle/>
          <a:p>
            <a:r>
              <a:rPr lang="en-US"/>
              <a:t>Optional Insert Copyright</a:t>
            </a:r>
            <a:endParaRPr lang="en-US" dirty="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5869413"/>
            <a:ext cx="895786" cy="681866"/>
          </a:xfrm>
          <a:prstGeom prst="rect">
            <a:avLst/>
          </a:prstGeom>
        </p:spPr>
      </p:pic>
      <p:sp>
        <p:nvSpPr>
          <p:cNvPr id="4" name="矩形 3"/>
          <p:cNvSpPr/>
          <p:nvPr/>
        </p:nvSpPr>
        <p:spPr>
          <a:xfrm>
            <a:off x="2092660" y="3428024"/>
            <a:ext cx="7550978" cy="492443"/>
          </a:xfrm>
          <a:prstGeom prst="rect">
            <a:avLst/>
          </a:prstGeom>
        </p:spPr>
        <p:txBody>
          <a:bodyPr wrap="none">
            <a:spAutoFit/>
          </a:bodyPr>
          <a:lstStyle/>
          <a:p>
            <a:r>
              <a:rPr lang="en-US" altLang="zh-CN" sz="2600" dirty="0"/>
              <a:t>four </a:t>
            </a:r>
            <a:r>
              <a:rPr lang="en-US" altLang="zh-CN" sz="2600" dirty="0" smtClean="0"/>
              <a:t>properties</a:t>
            </a:r>
            <a:r>
              <a:rPr lang="zh-CN" altLang="en-US" sz="2600" dirty="0" smtClean="0"/>
              <a:t>：</a:t>
            </a:r>
            <a:r>
              <a:rPr lang="en-US" altLang="zh-CN" sz="2600" i="1" dirty="0" smtClean="0"/>
              <a:t>hash code,</a:t>
            </a:r>
            <a:r>
              <a:rPr lang="zh-CN" altLang="en-US" sz="2600" dirty="0"/>
              <a:t> </a:t>
            </a:r>
            <a:r>
              <a:rPr lang="en-US" altLang="zh-CN" sz="2600" i="1" dirty="0" smtClean="0"/>
              <a:t>file names, edge</a:t>
            </a:r>
            <a:r>
              <a:rPr lang="zh-CN" altLang="en-US" sz="2600" dirty="0" smtClean="0"/>
              <a:t> </a:t>
            </a:r>
            <a:r>
              <a:rPr lang="en-US" altLang="zh-CN" sz="2600" dirty="0" smtClean="0"/>
              <a:t>and </a:t>
            </a:r>
            <a:r>
              <a:rPr lang="en-US" altLang="zh-CN" sz="2600" i="1" dirty="0" smtClean="0"/>
              <a:t>note</a:t>
            </a:r>
            <a:endParaRPr lang="zh-CN" altLang="en-US" sz="2600" i="1" dirty="0"/>
          </a:p>
        </p:txBody>
      </p:sp>
      <p:sp>
        <p:nvSpPr>
          <p:cNvPr id="17" name="矩形 16"/>
          <p:cNvSpPr/>
          <p:nvPr/>
        </p:nvSpPr>
        <p:spPr>
          <a:xfrm>
            <a:off x="2092660" y="4231957"/>
            <a:ext cx="7038145" cy="492443"/>
          </a:xfrm>
          <a:prstGeom prst="rect">
            <a:avLst/>
          </a:prstGeom>
        </p:spPr>
        <p:txBody>
          <a:bodyPr wrap="none">
            <a:spAutoFit/>
          </a:bodyPr>
          <a:lstStyle/>
          <a:p>
            <a:r>
              <a:rPr lang="en-US" altLang="zh-CN" sz="2600" dirty="0"/>
              <a:t>four </a:t>
            </a:r>
            <a:r>
              <a:rPr lang="en-US" altLang="zh-CN" sz="2600" dirty="0" smtClean="0"/>
              <a:t>interfaces</a:t>
            </a:r>
            <a:r>
              <a:rPr lang="zh-CN" altLang="en-US" sz="2600" dirty="0" smtClean="0"/>
              <a:t>：</a:t>
            </a:r>
            <a:r>
              <a:rPr lang="en-US" altLang="zh-CN" sz="2600" i="1" dirty="0" smtClean="0"/>
              <a:t>insertion</a:t>
            </a:r>
            <a:r>
              <a:rPr lang="en-US" altLang="zh-CN" sz="2600" dirty="0" smtClean="0"/>
              <a:t>, edit, </a:t>
            </a:r>
            <a:r>
              <a:rPr lang="en-US" altLang="zh-CN" sz="2600" i="1" dirty="0" smtClean="0"/>
              <a:t>deletion</a:t>
            </a:r>
            <a:r>
              <a:rPr lang="zh-CN" altLang="en-US" sz="2600" dirty="0" smtClean="0"/>
              <a:t> </a:t>
            </a:r>
            <a:r>
              <a:rPr lang="en-US" altLang="zh-CN" sz="2600" dirty="0" smtClean="0"/>
              <a:t>and </a:t>
            </a:r>
            <a:r>
              <a:rPr lang="en-US" altLang="zh-CN" sz="2600" i="1" dirty="0" smtClean="0"/>
              <a:t>query</a:t>
            </a:r>
            <a:endParaRPr lang="zh-CN" altLang="en-US" sz="2600" i="1" dirty="0"/>
          </a:p>
        </p:txBody>
      </p:sp>
      <p:sp>
        <p:nvSpPr>
          <p:cNvPr id="18" name="矩形 17"/>
          <p:cNvSpPr/>
          <p:nvPr/>
        </p:nvSpPr>
        <p:spPr>
          <a:xfrm>
            <a:off x="2092660" y="2683252"/>
            <a:ext cx="989373" cy="492443"/>
          </a:xfrm>
          <a:prstGeom prst="rect">
            <a:avLst/>
          </a:prstGeom>
        </p:spPr>
        <p:txBody>
          <a:bodyPr wrap="none">
            <a:spAutoFit/>
          </a:bodyPr>
          <a:lstStyle/>
          <a:p>
            <a:r>
              <a:rPr lang="en-US" altLang="zh-CN" sz="2600" dirty="0" smtClean="0"/>
              <a:t>Neo4j</a:t>
            </a:r>
            <a:endParaRPr lang="zh-CN" altLang="en-US" sz="2600" i="1" dirty="0"/>
          </a:p>
        </p:txBody>
      </p:sp>
    </p:spTree>
    <p:extLst>
      <p:ext uri="{BB962C8B-B14F-4D97-AF65-F5344CB8AC3E}">
        <p14:creationId xmlns:p14="http://schemas.microsoft.com/office/powerpoint/2010/main" val="1311014671"/>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Design</a:t>
            </a:r>
            <a:endParaRPr lang="en-US" dirty="0"/>
          </a:p>
        </p:txBody>
      </p:sp>
      <p:sp>
        <p:nvSpPr>
          <p:cNvPr id="3" name="Content Placeholder 2"/>
          <p:cNvSpPr>
            <a:spLocks noGrp="1"/>
          </p:cNvSpPr>
          <p:nvPr>
            <p:ph idx="1"/>
          </p:nvPr>
        </p:nvSpPr>
        <p:spPr>
          <a:xfrm>
            <a:off x="838200" y="1842561"/>
            <a:ext cx="10515600" cy="519639"/>
          </a:xfrm>
        </p:spPr>
        <p:txBody>
          <a:bodyPr>
            <a:normAutofit/>
          </a:bodyPr>
          <a:lstStyle/>
          <a:p>
            <a:pPr marL="0" indent="0">
              <a:buNone/>
            </a:pPr>
            <a:r>
              <a:rPr lang="en-US" altLang="zh-CN" sz="2600" i="1" dirty="0"/>
              <a:t>New Image Submit</a:t>
            </a:r>
          </a:p>
        </p:txBody>
      </p:sp>
      <p:sp>
        <p:nvSpPr>
          <p:cNvPr id="6" name="Footer Placeholder 5">
            <a:extLst>
              <a:ext uri="{FF2B5EF4-FFF2-40B4-BE49-F238E27FC236}">
                <a16:creationId xmlns:a16="http://schemas.microsoft.com/office/drawing/2014/main" id="{96464A3C-5967-40E6-A84E-3F818F4D3FCC}"/>
              </a:ext>
            </a:extLst>
          </p:cNvPr>
          <p:cNvSpPr>
            <a:spLocks noGrp="1"/>
          </p:cNvSpPr>
          <p:nvPr>
            <p:ph type="ftr" sz="quarter" idx="10"/>
          </p:nvPr>
        </p:nvSpPr>
        <p:spPr/>
        <p:txBody>
          <a:bodyPr/>
          <a:lstStyle/>
          <a:p>
            <a:r>
              <a:rPr lang="en-US"/>
              <a:t>Optional Insert Copyright</a:t>
            </a:r>
            <a:endParaRPr lang="en-US" dirty="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5869413"/>
            <a:ext cx="895786" cy="681866"/>
          </a:xfrm>
          <a:prstGeom prst="rect">
            <a:avLst/>
          </a:prstGeom>
        </p:spPr>
      </p:pic>
      <p:pic>
        <p:nvPicPr>
          <p:cNvPr id="8" name="图片 7"/>
          <p:cNvPicPr>
            <a:picLocks noChangeAspect="1"/>
          </p:cNvPicPr>
          <p:nvPr/>
        </p:nvPicPr>
        <p:blipFill>
          <a:blip r:embed="rId4"/>
          <a:stretch>
            <a:fillRect/>
          </a:stretch>
        </p:blipFill>
        <p:spPr>
          <a:xfrm>
            <a:off x="4033299" y="2438400"/>
            <a:ext cx="3954144" cy="3509922"/>
          </a:xfrm>
          <a:prstGeom prst="rect">
            <a:avLst/>
          </a:prstGeom>
        </p:spPr>
      </p:pic>
    </p:spTree>
    <p:extLst>
      <p:ext uri="{BB962C8B-B14F-4D97-AF65-F5344CB8AC3E}">
        <p14:creationId xmlns:p14="http://schemas.microsoft.com/office/powerpoint/2010/main" val="415328640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Design</a:t>
            </a:r>
            <a:endParaRPr lang="en-US" dirty="0"/>
          </a:p>
        </p:txBody>
      </p:sp>
      <p:sp>
        <p:nvSpPr>
          <p:cNvPr id="3" name="Content Placeholder 2"/>
          <p:cNvSpPr>
            <a:spLocks noGrp="1"/>
          </p:cNvSpPr>
          <p:nvPr>
            <p:ph idx="1"/>
          </p:nvPr>
        </p:nvSpPr>
        <p:spPr>
          <a:xfrm>
            <a:off x="838200" y="1842561"/>
            <a:ext cx="10515600" cy="519639"/>
          </a:xfrm>
        </p:spPr>
        <p:txBody>
          <a:bodyPr>
            <a:normAutofit/>
          </a:bodyPr>
          <a:lstStyle/>
          <a:p>
            <a:pPr marL="0" indent="0">
              <a:buNone/>
            </a:pPr>
            <a:r>
              <a:rPr lang="en-US" altLang="zh-CN" sz="2600" i="1" dirty="0"/>
              <a:t>Analysis Submit</a:t>
            </a:r>
          </a:p>
        </p:txBody>
      </p:sp>
      <p:sp>
        <p:nvSpPr>
          <p:cNvPr id="6" name="Footer Placeholder 5">
            <a:extLst>
              <a:ext uri="{FF2B5EF4-FFF2-40B4-BE49-F238E27FC236}">
                <a16:creationId xmlns:a16="http://schemas.microsoft.com/office/drawing/2014/main" id="{96464A3C-5967-40E6-A84E-3F818F4D3FCC}"/>
              </a:ext>
            </a:extLst>
          </p:cNvPr>
          <p:cNvSpPr>
            <a:spLocks noGrp="1"/>
          </p:cNvSpPr>
          <p:nvPr>
            <p:ph type="ftr" sz="quarter" idx="10"/>
          </p:nvPr>
        </p:nvSpPr>
        <p:spPr/>
        <p:txBody>
          <a:bodyPr/>
          <a:lstStyle/>
          <a:p>
            <a:r>
              <a:rPr lang="en-US"/>
              <a:t>Optional Insert Copyright</a:t>
            </a:r>
            <a:endParaRPr lang="en-US" dirty="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5869413"/>
            <a:ext cx="895786" cy="681866"/>
          </a:xfrm>
          <a:prstGeom prst="rect">
            <a:avLst/>
          </a:prstGeom>
        </p:spPr>
      </p:pic>
      <p:pic>
        <p:nvPicPr>
          <p:cNvPr id="4" name="图片 3"/>
          <p:cNvPicPr>
            <a:picLocks noChangeAspect="1"/>
          </p:cNvPicPr>
          <p:nvPr/>
        </p:nvPicPr>
        <p:blipFill>
          <a:blip r:embed="rId4"/>
          <a:stretch>
            <a:fillRect/>
          </a:stretch>
        </p:blipFill>
        <p:spPr>
          <a:xfrm>
            <a:off x="4020710" y="2362200"/>
            <a:ext cx="3961012" cy="3631913"/>
          </a:xfrm>
          <a:prstGeom prst="rect">
            <a:avLst/>
          </a:prstGeom>
        </p:spPr>
      </p:pic>
    </p:spTree>
    <p:extLst>
      <p:ext uri="{BB962C8B-B14F-4D97-AF65-F5344CB8AC3E}">
        <p14:creationId xmlns:p14="http://schemas.microsoft.com/office/powerpoint/2010/main" val="3130670979"/>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a:t>
            </a:r>
            <a:endParaRPr lang="en-US" dirty="0"/>
          </a:p>
        </p:txBody>
      </p:sp>
      <p:sp>
        <p:nvSpPr>
          <p:cNvPr id="3" name="Content Placeholder 2"/>
          <p:cNvSpPr>
            <a:spLocks noGrp="1"/>
          </p:cNvSpPr>
          <p:nvPr>
            <p:ph idx="1"/>
          </p:nvPr>
        </p:nvSpPr>
        <p:spPr>
          <a:xfrm>
            <a:off x="838200" y="1842561"/>
            <a:ext cx="10515600" cy="519639"/>
          </a:xfrm>
        </p:spPr>
        <p:txBody>
          <a:bodyPr>
            <a:normAutofit/>
          </a:bodyPr>
          <a:lstStyle/>
          <a:p>
            <a:pPr marL="0" indent="0">
              <a:buNone/>
            </a:pPr>
            <a:r>
              <a:rPr lang="en-US" altLang="zh-CN" sz="2600" dirty="0" smtClean="0"/>
              <a:t>Settings</a:t>
            </a:r>
            <a:endParaRPr lang="zh-CN" altLang="en-US" sz="2600" dirty="0"/>
          </a:p>
        </p:txBody>
      </p:sp>
      <p:sp>
        <p:nvSpPr>
          <p:cNvPr id="6" name="Footer Placeholder 5">
            <a:extLst>
              <a:ext uri="{FF2B5EF4-FFF2-40B4-BE49-F238E27FC236}">
                <a16:creationId xmlns:a16="http://schemas.microsoft.com/office/drawing/2014/main" id="{96464A3C-5967-40E6-A84E-3F818F4D3FCC}"/>
              </a:ext>
            </a:extLst>
          </p:cNvPr>
          <p:cNvSpPr>
            <a:spLocks noGrp="1"/>
          </p:cNvSpPr>
          <p:nvPr>
            <p:ph type="ftr" sz="quarter" idx="10"/>
          </p:nvPr>
        </p:nvSpPr>
        <p:spPr/>
        <p:txBody>
          <a:bodyPr/>
          <a:lstStyle/>
          <a:p>
            <a:r>
              <a:rPr lang="en-US"/>
              <a:t>Optional Insert Copyright</a:t>
            </a:r>
            <a:endParaRPr lang="en-US" dirty="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5869413"/>
            <a:ext cx="895786" cy="681866"/>
          </a:xfrm>
          <a:prstGeom prst="rect">
            <a:avLst/>
          </a:prstGeom>
        </p:spPr>
      </p:pic>
      <p:sp>
        <p:nvSpPr>
          <p:cNvPr id="8" name="矩形 7"/>
          <p:cNvSpPr/>
          <p:nvPr/>
        </p:nvSpPr>
        <p:spPr>
          <a:xfrm>
            <a:off x="2092660" y="2683252"/>
            <a:ext cx="7054047" cy="492443"/>
          </a:xfrm>
          <a:prstGeom prst="rect">
            <a:avLst/>
          </a:prstGeom>
        </p:spPr>
        <p:txBody>
          <a:bodyPr wrap="none">
            <a:spAutoFit/>
          </a:bodyPr>
          <a:lstStyle/>
          <a:p>
            <a:r>
              <a:rPr lang="en-US" altLang="zh-CN" sz="2600" dirty="0" smtClean="0"/>
              <a:t>Datasets: </a:t>
            </a:r>
            <a:r>
              <a:rPr lang="en-US" altLang="zh-CN" sz="2600" i="1" dirty="0" smtClean="0"/>
              <a:t>ImageNet</a:t>
            </a:r>
            <a:r>
              <a:rPr lang="en-US" altLang="zh-CN" sz="2600" dirty="0" smtClean="0"/>
              <a:t>, </a:t>
            </a:r>
            <a:r>
              <a:rPr lang="en-US" altLang="zh-CN" sz="2600" i="1" dirty="0" smtClean="0"/>
              <a:t>MS-COCO</a:t>
            </a:r>
            <a:r>
              <a:rPr lang="en-US" altLang="zh-CN" sz="2600" dirty="0" smtClean="0"/>
              <a:t> and </a:t>
            </a:r>
            <a:r>
              <a:rPr lang="en-US" altLang="zh-CN" sz="2600" i="1" dirty="0" err="1" smtClean="0"/>
              <a:t>Tencent</a:t>
            </a:r>
            <a:r>
              <a:rPr lang="en-US" altLang="zh-CN" sz="2600" i="1" dirty="0" smtClean="0"/>
              <a:t> Album</a:t>
            </a:r>
            <a:endParaRPr lang="zh-CN" altLang="en-US" sz="2600" i="1" dirty="0"/>
          </a:p>
        </p:txBody>
      </p:sp>
      <p:sp>
        <p:nvSpPr>
          <p:cNvPr id="9" name="矩形 8"/>
          <p:cNvSpPr/>
          <p:nvPr/>
        </p:nvSpPr>
        <p:spPr>
          <a:xfrm>
            <a:off x="2092660" y="3509337"/>
            <a:ext cx="7965740" cy="2154436"/>
          </a:xfrm>
          <a:prstGeom prst="rect">
            <a:avLst/>
          </a:prstGeom>
        </p:spPr>
        <p:txBody>
          <a:bodyPr wrap="square">
            <a:spAutoFit/>
          </a:bodyPr>
          <a:lstStyle/>
          <a:p>
            <a:r>
              <a:rPr lang="en-US" altLang="zh-CN" sz="2600" dirty="0" smtClean="0"/>
              <a:t>Configu</a:t>
            </a:r>
            <a:r>
              <a:rPr lang="en-US" altLang="zh-CN" sz="2600" dirty="0"/>
              <a:t>r</a:t>
            </a:r>
            <a:r>
              <a:rPr lang="en-US" altLang="zh-CN" sz="2600" dirty="0" smtClean="0"/>
              <a:t>ation: </a:t>
            </a:r>
          </a:p>
          <a:p>
            <a:r>
              <a:rPr lang="en-US" altLang="zh-CN" sz="2600" dirty="0" smtClean="0"/>
              <a:t>two </a:t>
            </a:r>
            <a:r>
              <a:rPr lang="en-US" altLang="zh-CN" sz="2600" dirty="0"/>
              <a:t>10-core Intel Xeon E5-2640 CPU, 64GB DDR4 memory, and a single NVIDIA Tesla K40m </a:t>
            </a:r>
            <a:r>
              <a:rPr lang="en-US" altLang="zh-CN" sz="2600" dirty="0" smtClean="0"/>
              <a:t>GPU</a:t>
            </a:r>
          </a:p>
          <a:p>
            <a:r>
              <a:rPr lang="en-US" altLang="zh-CN" sz="2800" dirty="0"/>
              <a:t>8TB SATA hard disk whose sequential read bandwidth is around 500MB/s</a:t>
            </a:r>
            <a:endParaRPr lang="zh-CN" altLang="en-US" sz="2600" dirty="0"/>
          </a:p>
        </p:txBody>
      </p:sp>
    </p:spTree>
    <p:extLst>
      <p:ext uri="{BB962C8B-B14F-4D97-AF65-F5344CB8AC3E}">
        <p14:creationId xmlns:p14="http://schemas.microsoft.com/office/powerpoint/2010/main" val="379237088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a:t>
            </a:r>
            <a:endParaRPr lang="en-US" dirty="0"/>
          </a:p>
        </p:txBody>
      </p:sp>
      <p:sp>
        <p:nvSpPr>
          <p:cNvPr id="3" name="Content Placeholder 2"/>
          <p:cNvSpPr>
            <a:spLocks noGrp="1"/>
          </p:cNvSpPr>
          <p:nvPr>
            <p:ph idx="1"/>
          </p:nvPr>
        </p:nvSpPr>
        <p:spPr>
          <a:xfrm>
            <a:off x="838200" y="1842561"/>
            <a:ext cx="10515600" cy="519639"/>
          </a:xfrm>
        </p:spPr>
        <p:txBody>
          <a:bodyPr>
            <a:normAutofit/>
          </a:bodyPr>
          <a:lstStyle/>
          <a:p>
            <a:pPr marL="0" indent="0">
              <a:buNone/>
            </a:pPr>
            <a:r>
              <a:rPr lang="en-US" altLang="zh-CN" sz="2600" dirty="0"/>
              <a:t>Performance Comparison Varying </a:t>
            </a:r>
            <a:r>
              <a:rPr lang="en-US" altLang="zh-CN" sz="2600" dirty="0" smtClean="0"/>
              <a:t>Radius on </a:t>
            </a:r>
            <a:r>
              <a:rPr lang="en-US" altLang="zh-CN" sz="2600" i="1" dirty="0" smtClean="0"/>
              <a:t>ImageNet</a:t>
            </a:r>
            <a:endParaRPr lang="zh-CN" altLang="en-US" sz="2600" i="1" dirty="0"/>
          </a:p>
        </p:txBody>
      </p:sp>
      <p:sp>
        <p:nvSpPr>
          <p:cNvPr id="6" name="Footer Placeholder 5">
            <a:extLst>
              <a:ext uri="{FF2B5EF4-FFF2-40B4-BE49-F238E27FC236}">
                <a16:creationId xmlns:a16="http://schemas.microsoft.com/office/drawing/2014/main" id="{96464A3C-5967-40E6-A84E-3F818F4D3FCC}"/>
              </a:ext>
            </a:extLst>
          </p:cNvPr>
          <p:cNvSpPr>
            <a:spLocks noGrp="1"/>
          </p:cNvSpPr>
          <p:nvPr>
            <p:ph type="ftr" sz="quarter" idx="10"/>
          </p:nvPr>
        </p:nvSpPr>
        <p:spPr/>
        <p:txBody>
          <a:bodyPr/>
          <a:lstStyle/>
          <a:p>
            <a:r>
              <a:rPr lang="en-US"/>
              <a:t>Optional Insert Copyright</a:t>
            </a:r>
            <a:endParaRPr lang="en-US" dirty="0"/>
          </a:p>
        </p:txBody>
      </p:sp>
      <p:pic>
        <p:nvPicPr>
          <p:cNvPr id="5" name="图片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0600" y="5869413"/>
            <a:ext cx="895786" cy="681866"/>
          </a:xfrm>
          <a:prstGeom prst="rect">
            <a:avLst/>
          </a:prstGeom>
        </p:spPr>
      </p:pic>
      <p:graphicFrame>
        <p:nvGraphicFramePr>
          <p:cNvPr id="4" name="对象 3"/>
          <p:cNvGraphicFramePr>
            <a:graphicFrameLocks noChangeAspect="1"/>
          </p:cNvGraphicFramePr>
          <p:nvPr>
            <p:extLst>
              <p:ext uri="{D42A27DB-BD31-4B8C-83A1-F6EECF244321}">
                <p14:modId xmlns:p14="http://schemas.microsoft.com/office/powerpoint/2010/main" val="4223526563"/>
              </p:ext>
            </p:extLst>
          </p:nvPr>
        </p:nvGraphicFramePr>
        <p:xfrm>
          <a:off x="1295399" y="2522560"/>
          <a:ext cx="4042157" cy="3016273"/>
        </p:xfrm>
        <a:graphic>
          <a:graphicData uri="http://schemas.openxmlformats.org/presentationml/2006/ole">
            <mc:AlternateContent xmlns:mc="http://schemas.openxmlformats.org/markup-compatibility/2006">
              <mc:Choice xmlns:v="urn:schemas-microsoft-com:vml" Requires="v">
                <p:oleObj spid="_x0000_s2140" name="Acrobat Document" r:id="rId5" imgW="2926946" imgH="2184026" progId="Acrobat.Document.DC">
                  <p:embed/>
                </p:oleObj>
              </mc:Choice>
              <mc:Fallback>
                <p:oleObj name="Acrobat Document" r:id="rId5" imgW="2926946" imgH="2184026" progId="Acrobat.Document.DC">
                  <p:embed/>
                  <p:pic>
                    <p:nvPicPr>
                      <p:cNvPr id="0" name=""/>
                      <p:cNvPicPr/>
                      <p:nvPr/>
                    </p:nvPicPr>
                    <p:blipFill>
                      <a:blip r:embed="rId6"/>
                      <a:stretch>
                        <a:fillRect/>
                      </a:stretch>
                    </p:blipFill>
                    <p:spPr>
                      <a:xfrm>
                        <a:off x="1295399" y="2522560"/>
                        <a:ext cx="4042157" cy="3016273"/>
                      </a:xfrm>
                      <a:prstGeom prst="rect">
                        <a:avLst/>
                      </a:prstGeom>
                    </p:spPr>
                  </p:pic>
                </p:oleObj>
              </mc:Fallback>
            </mc:AlternateContent>
          </a:graphicData>
        </a:graphic>
      </p:graphicFrame>
      <p:graphicFrame>
        <p:nvGraphicFramePr>
          <p:cNvPr id="7" name="对象 6"/>
          <p:cNvGraphicFramePr>
            <a:graphicFrameLocks noChangeAspect="1"/>
          </p:cNvGraphicFramePr>
          <p:nvPr>
            <p:extLst>
              <p:ext uri="{D42A27DB-BD31-4B8C-83A1-F6EECF244321}">
                <p14:modId xmlns:p14="http://schemas.microsoft.com/office/powerpoint/2010/main" val="3136734777"/>
              </p:ext>
            </p:extLst>
          </p:nvPr>
        </p:nvGraphicFramePr>
        <p:xfrm>
          <a:off x="6096000" y="2576966"/>
          <a:ext cx="3873812" cy="2907460"/>
        </p:xfrm>
        <a:graphic>
          <a:graphicData uri="http://schemas.openxmlformats.org/presentationml/2006/ole">
            <mc:AlternateContent xmlns:mc="http://schemas.openxmlformats.org/markup-compatibility/2006">
              <mc:Choice xmlns:v="urn:schemas-microsoft-com:vml" Requires="v">
                <p:oleObj spid="_x0000_s2141" name="Acrobat Document" r:id="rId7" imgW="2926946" imgH="2197095" progId="Acrobat.Document.DC">
                  <p:embed/>
                </p:oleObj>
              </mc:Choice>
              <mc:Fallback>
                <p:oleObj name="Acrobat Document" r:id="rId7" imgW="2926946" imgH="2197095" progId="Acrobat.Document.DC">
                  <p:embed/>
                  <p:pic>
                    <p:nvPicPr>
                      <p:cNvPr id="0" name=""/>
                      <p:cNvPicPr/>
                      <p:nvPr/>
                    </p:nvPicPr>
                    <p:blipFill>
                      <a:blip r:embed="rId8"/>
                      <a:stretch>
                        <a:fillRect/>
                      </a:stretch>
                    </p:blipFill>
                    <p:spPr>
                      <a:xfrm>
                        <a:off x="6096000" y="2576966"/>
                        <a:ext cx="3873812" cy="2907460"/>
                      </a:xfrm>
                      <a:prstGeom prst="rect">
                        <a:avLst/>
                      </a:prstGeom>
                    </p:spPr>
                  </p:pic>
                </p:oleObj>
              </mc:Fallback>
            </mc:AlternateContent>
          </a:graphicData>
        </a:graphic>
      </p:graphicFrame>
    </p:spTree>
    <p:extLst>
      <p:ext uri="{BB962C8B-B14F-4D97-AF65-F5344CB8AC3E}">
        <p14:creationId xmlns:p14="http://schemas.microsoft.com/office/powerpoint/2010/main" val="95623684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a:t>
            </a:r>
            <a:endParaRPr lang="en-US" dirty="0"/>
          </a:p>
        </p:txBody>
      </p:sp>
      <p:sp>
        <p:nvSpPr>
          <p:cNvPr id="3" name="Content Placeholder 2"/>
          <p:cNvSpPr>
            <a:spLocks noGrp="1"/>
          </p:cNvSpPr>
          <p:nvPr>
            <p:ph idx="1"/>
          </p:nvPr>
        </p:nvSpPr>
        <p:spPr>
          <a:xfrm>
            <a:off x="838200" y="1842561"/>
            <a:ext cx="10515600" cy="519639"/>
          </a:xfrm>
        </p:spPr>
        <p:txBody>
          <a:bodyPr>
            <a:normAutofit/>
          </a:bodyPr>
          <a:lstStyle/>
          <a:p>
            <a:pPr marL="0" indent="0">
              <a:buNone/>
            </a:pPr>
            <a:r>
              <a:rPr lang="en-US" altLang="zh-CN" sz="2600" dirty="0"/>
              <a:t>Performance Comparison Varying </a:t>
            </a:r>
            <a:r>
              <a:rPr lang="en-US" altLang="zh-CN" sz="2600" dirty="0" smtClean="0"/>
              <a:t>Radius on </a:t>
            </a:r>
            <a:r>
              <a:rPr lang="en-US" altLang="zh-CN" sz="2600" i="1" dirty="0" smtClean="0"/>
              <a:t>MS-COCO</a:t>
            </a:r>
            <a:endParaRPr lang="zh-CN" altLang="en-US" sz="2600" i="1" dirty="0"/>
          </a:p>
        </p:txBody>
      </p:sp>
      <p:sp>
        <p:nvSpPr>
          <p:cNvPr id="6" name="Footer Placeholder 5">
            <a:extLst>
              <a:ext uri="{FF2B5EF4-FFF2-40B4-BE49-F238E27FC236}">
                <a16:creationId xmlns:a16="http://schemas.microsoft.com/office/drawing/2014/main" id="{96464A3C-5967-40E6-A84E-3F818F4D3FCC}"/>
              </a:ext>
            </a:extLst>
          </p:cNvPr>
          <p:cNvSpPr>
            <a:spLocks noGrp="1"/>
          </p:cNvSpPr>
          <p:nvPr>
            <p:ph type="ftr" sz="quarter" idx="10"/>
          </p:nvPr>
        </p:nvSpPr>
        <p:spPr/>
        <p:txBody>
          <a:bodyPr/>
          <a:lstStyle/>
          <a:p>
            <a:r>
              <a:rPr lang="en-US"/>
              <a:t>Optional Insert Copyright</a:t>
            </a:r>
            <a:endParaRPr lang="en-US" dirty="0"/>
          </a:p>
        </p:txBody>
      </p:sp>
      <p:pic>
        <p:nvPicPr>
          <p:cNvPr id="5" name="图片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0600" y="5869413"/>
            <a:ext cx="895786" cy="681866"/>
          </a:xfrm>
          <a:prstGeom prst="rect">
            <a:avLst/>
          </a:prstGeom>
        </p:spPr>
      </p:pic>
      <p:graphicFrame>
        <p:nvGraphicFramePr>
          <p:cNvPr id="8" name="对象 7"/>
          <p:cNvGraphicFramePr>
            <a:graphicFrameLocks noChangeAspect="1"/>
          </p:cNvGraphicFramePr>
          <p:nvPr>
            <p:extLst>
              <p:ext uri="{D42A27DB-BD31-4B8C-83A1-F6EECF244321}">
                <p14:modId xmlns:p14="http://schemas.microsoft.com/office/powerpoint/2010/main" val="4465620"/>
              </p:ext>
            </p:extLst>
          </p:nvPr>
        </p:nvGraphicFramePr>
        <p:xfrm>
          <a:off x="1295400" y="2570786"/>
          <a:ext cx="3904616" cy="2913640"/>
        </p:xfrm>
        <a:graphic>
          <a:graphicData uri="http://schemas.openxmlformats.org/presentationml/2006/ole">
            <mc:AlternateContent xmlns:mc="http://schemas.openxmlformats.org/markup-compatibility/2006">
              <mc:Choice xmlns:v="urn:schemas-microsoft-com:vml" Requires="v">
                <p:oleObj spid="_x0000_s3162" name="Acrobat Document" r:id="rId5" imgW="2926946" imgH="2184026" progId="Acrobat.Document.DC">
                  <p:embed/>
                </p:oleObj>
              </mc:Choice>
              <mc:Fallback>
                <p:oleObj name="Acrobat Document" r:id="rId5" imgW="2926946" imgH="2184026" progId="Acrobat.Document.DC">
                  <p:embed/>
                  <p:pic>
                    <p:nvPicPr>
                      <p:cNvPr id="0" name=""/>
                      <p:cNvPicPr/>
                      <p:nvPr/>
                    </p:nvPicPr>
                    <p:blipFill>
                      <a:blip r:embed="rId6"/>
                      <a:stretch>
                        <a:fillRect/>
                      </a:stretch>
                    </p:blipFill>
                    <p:spPr>
                      <a:xfrm>
                        <a:off x="1295400" y="2570786"/>
                        <a:ext cx="3904616" cy="2913640"/>
                      </a:xfrm>
                      <a:prstGeom prst="rect">
                        <a:avLst/>
                      </a:prstGeom>
                    </p:spPr>
                  </p:pic>
                </p:oleObj>
              </mc:Fallback>
            </mc:AlternateContent>
          </a:graphicData>
        </a:graphic>
      </p:graphicFrame>
      <p:graphicFrame>
        <p:nvGraphicFramePr>
          <p:cNvPr id="9" name="对象 8"/>
          <p:cNvGraphicFramePr>
            <a:graphicFrameLocks noChangeAspect="1"/>
          </p:cNvGraphicFramePr>
          <p:nvPr>
            <p:extLst>
              <p:ext uri="{D42A27DB-BD31-4B8C-83A1-F6EECF244321}">
                <p14:modId xmlns:p14="http://schemas.microsoft.com/office/powerpoint/2010/main" val="2430546123"/>
              </p:ext>
            </p:extLst>
          </p:nvPr>
        </p:nvGraphicFramePr>
        <p:xfrm>
          <a:off x="5943600" y="2570786"/>
          <a:ext cx="3882046" cy="2913640"/>
        </p:xfrm>
        <a:graphic>
          <a:graphicData uri="http://schemas.openxmlformats.org/presentationml/2006/ole">
            <mc:AlternateContent xmlns:mc="http://schemas.openxmlformats.org/markup-compatibility/2006">
              <mc:Choice xmlns:v="urn:schemas-microsoft-com:vml" Requires="v">
                <p:oleObj spid="_x0000_s3163" name="Acrobat Document" r:id="rId7" imgW="2926946" imgH="2197095" progId="Acrobat.Document.DC">
                  <p:embed/>
                </p:oleObj>
              </mc:Choice>
              <mc:Fallback>
                <p:oleObj name="Acrobat Document" r:id="rId7" imgW="2926946" imgH="2197095" progId="Acrobat.Document.DC">
                  <p:embed/>
                  <p:pic>
                    <p:nvPicPr>
                      <p:cNvPr id="0" name=""/>
                      <p:cNvPicPr/>
                      <p:nvPr/>
                    </p:nvPicPr>
                    <p:blipFill>
                      <a:blip r:embed="rId8"/>
                      <a:stretch>
                        <a:fillRect/>
                      </a:stretch>
                    </p:blipFill>
                    <p:spPr>
                      <a:xfrm>
                        <a:off x="5943600" y="2570786"/>
                        <a:ext cx="3882046" cy="2913640"/>
                      </a:xfrm>
                      <a:prstGeom prst="rect">
                        <a:avLst/>
                      </a:prstGeom>
                    </p:spPr>
                  </p:pic>
                </p:oleObj>
              </mc:Fallback>
            </mc:AlternateContent>
          </a:graphicData>
        </a:graphic>
      </p:graphicFrame>
    </p:spTree>
    <p:extLst>
      <p:ext uri="{BB962C8B-B14F-4D97-AF65-F5344CB8AC3E}">
        <p14:creationId xmlns:p14="http://schemas.microsoft.com/office/powerpoint/2010/main" val="3879714039"/>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a:t>
            </a:r>
            <a:endParaRPr lang="en-US" dirty="0"/>
          </a:p>
        </p:txBody>
      </p:sp>
      <p:sp>
        <p:nvSpPr>
          <p:cNvPr id="3" name="Content Placeholder 2"/>
          <p:cNvSpPr>
            <a:spLocks noGrp="1"/>
          </p:cNvSpPr>
          <p:nvPr>
            <p:ph idx="1"/>
          </p:nvPr>
        </p:nvSpPr>
        <p:spPr>
          <a:xfrm>
            <a:off x="838200" y="1842561"/>
            <a:ext cx="10515600" cy="519639"/>
          </a:xfrm>
        </p:spPr>
        <p:txBody>
          <a:bodyPr>
            <a:normAutofit/>
          </a:bodyPr>
          <a:lstStyle/>
          <a:p>
            <a:pPr marL="0" indent="0">
              <a:buNone/>
            </a:pPr>
            <a:r>
              <a:rPr lang="en-US" altLang="zh-CN" sz="2600" dirty="0"/>
              <a:t>Performance Comparison </a:t>
            </a:r>
            <a:r>
              <a:rPr lang="en-US" altLang="zh-CN" sz="2600" dirty="0" smtClean="0"/>
              <a:t>with Semantic Storage Systems on </a:t>
            </a:r>
            <a:r>
              <a:rPr lang="en-US" altLang="zh-CN" sz="2600" i="1" dirty="0" smtClean="0"/>
              <a:t>ImageNet</a:t>
            </a:r>
            <a:endParaRPr lang="zh-CN" altLang="en-US" sz="2600" i="1" dirty="0"/>
          </a:p>
        </p:txBody>
      </p:sp>
      <p:sp>
        <p:nvSpPr>
          <p:cNvPr id="6" name="Footer Placeholder 5">
            <a:extLst>
              <a:ext uri="{FF2B5EF4-FFF2-40B4-BE49-F238E27FC236}">
                <a16:creationId xmlns:a16="http://schemas.microsoft.com/office/drawing/2014/main" id="{96464A3C-5967-40E6-A84E-3F818F4D3FCC}"/>
              </a:ext>
            </a:extLst>
          </p:cNvPr>
          <p:cNvSpPr>
            <a:spLocks noGrp="1"/>
          </p:cNvSpPr>
          <p:nvPr>
            <p:ph type="ftr" sz="quarter" idx="10"/>
          </p:nvPr>
        </p:nvSpPr>
        <p:spPr/>
        <p:txBody>
          <a:bodyPr/>
          <a:lstStyle/>
          <a:p>
            <a:r>
              <a:rPr lang="en-US"/>
              <a:t>Optional Insert Copyright</a:t>
            </a:r>
            <a:endParaRPr lang="en-US" dirty="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5869413"/>
            <a:ext cx="895786" cy="681866"/>
          </a:xfrm>
          <a:prstGeom prst="rect">
            <a:avLst/>
          </a:prstGeom>
        </p:spPr>
      </p:pic>
      <p:pic>
        <p:nvPicPr>
          <p:cNvPr id="4" name="图片 3"/>
          <p:cNvPicPr>
            <a:picLocks noChangeAspect="1"/>
          </p:cNvPicPr>
          <p:nvPr/>
        </p:nvPicPr>
        <p:blipFill>
          <a:blip r:embed="rId4"/>
          <a:stretch>
            <a:fillRect/>
          </a:stretch>
        </p:blipFill>
        <p:spPr>
          <a:xfrm>
            <a:off x="1524000" y="2362200"/>
            <a:ext cx="8229600" cy="3416910"/>
          </a:xfrm>
          <a:prstGeom prst="rect">
            <a:avLst/>
          </a:prstGeom>
        </p:spPr>
      </p:pic>
    </p:spTree>
    <p:extLst>
      <p:ext uri="{BB962C8B-B14F-4D97-AF65-F5344CB8AC3E}">
        <p14:creationId xmlns:p14="http://schemas.microsoft.com/office/powerpoint/2010/main" val="4181311847"/>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a:t>
            </a:r>
            <a:endParaRPr lang="en-US" dirty="0"/>
          </a:p>
        </p:txBody>
      </p:sp>
      <p:sp>
        <p:nvSpPr>
          <p:cNvPr id="3" name="Content Placeholder 2"/>
          <p:cNvSpPr>
            <a:spLocks noGrp="1"/>
          </p:cNvSpPr>
          <p:nvPr>
            <p:ph idx="1"/>
          </p:nvPr>
        </p:nvSpPr>
        <p:spPr>
          <a:xfrm>
            <a:off x="838200" y="1842561"/>
            <a:ext cx="10515600" cy="519639"/>
          </a:xfrm>
        </p:spPr>
        <p:txBody>
          <a:bodyPr>
            <a:normAutofit/>
          </a:bodyPr>
          <a:lstStyle/>
          <a:p>
            <a:pPr marL="0" indent="0">
              <a:buNone/>
            </a:pPr>
            <a:r>
              <a:rPr lang="en-US" altLang="zh-CN" sz="2600" dirty="0"/>
              <a:t>Performance Comparison </a:t>
            </a:r>
            <a:r>
              <a:rPr lang="en-US" altLang="zh-CN" sz="2600" dirty="0" smtClean="0"/>
              <a:t>with Semantic Storage Systems on </a:t>
            </a:r>
            <a:r>
              <a:rPr lang="en-US" altLang="zh-CN" sz="2600" i="1" dirty="0" smtClean="0"/>
              <a:t>MS-COCO</a:t>
            </a:r>
            <a:endParaRPr lang="zh-CN" altLang="en-US" sz="2600" i="1" dirty="0"/>
          </a:p>
        </p:txBody>
      </p:sp>
      <p:sp>
        <p:nvSpPr>
          <p:cNvPr id="6" name="Footer Placeholder 5">
            <a:extLst>
              <a:ext uri="{FF2B5EF4-FFF2-40B4-BE49-F238E27FC236}">
                <a16:creationId xmlns:a16="http://schemas.microsoft.com/office/drawing/2014/main" id="{96464A3C-5967-40E6-A84E-3F818F4D3FCC}"/>
              </a:ext>
            </a:extLst>
          </p:cNvPr>
          <p:cNvSpPr>
            <a:spLocks noGrp="1"/>
          </p:cNvSpPr>
          <p:nvPr>
            <p:ph type="ftr" sz="quarter" idx="10"/>
          </p:nvPr>
        </p:nvSpPr>
        <p:spPr/>
        <p:txBody>
          <a:bodyPr/>
          <a:lstStyle/>
          <a:p>
            <a:r>
              <a:rPr lang="en-US"/>
              <a:t>Optional Insert Copyright</a:t>
            </a:r>
            <a:endParaRPr lang="en-US" dirty="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5869413"/>
            <a:ext cx="895786" cy="681866"/>
          </a:xfrm>
          <a:prstGeom prst="rect">
            <a:avLst/>
          </a:prstGeom>
        </p:spPr>
      </p:pic>
      <p:pic>
        <p:nvPicPr>
          <p:cNvPr id="4" name="图片 3"/>
          <p:cNvPicPr>
            <a:picLocks noChangeAspect="1"/>
          </p:cNvPicPr>
          <p:nvPr/>
        </p:nvPicPr>
        <p:blipFill>
          <a:blip r:embed="rId4"/>
          <a:stretch>
            <a:fillRect/>
          </a:stretch>
        </p:blipFill>
        <p:spPr>
          <a:xfrm>
            <a:off x="1667640" y="2375452"/>
            <a:ext cx="7933560" cy="3395823"/>
          </a:xfrm>
          <a:prstGeom prst="rect">
            <a:avLst/>
          </a:prstGeom>
        </p:spPr>
      </p:pic>
    </p:spTree>
    <p:extLst>
      <p:ext uri="{BB962C8B-B14F-4D97-AF65-F5344CB8AC3E}">
        <p14:creationId xmlns:p14="http://schemas.microsoft.com/office/powerpoint/2010/main" val="274260325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Introduction</a:t>
            </a:r>
            <a:endParaRPr lang="en-US" dirty="0"/>
          </a:p>
        </p:txBody>
      </p:sp>
      <p:sp>
        <p:nvSpPr>
          <p:cNvPr id="3" name="Content Placeholder 2"/>
          <p:cNvSpPr>
            <a:spLocks noGrp="1"/>
          </p:cNvSpPr>
          <p:nvPr>
            <p:ph idx="1"/>
          </p:nvPr>
        </p:nvSpPr>
        <p:spPr>
          <a:xfrm>
            <a:off x="838200" y="1842561"/>
            <a:ext cx="10515600" cy="519639"/>
          </a:xfrm>
        </p:spPr>
        <p:txBody>
          <a:bodyPr>
            <a:normAutofit/>
          </a:bodyPr>
          <a:lstStyle/>
          <a:p>
            <a:pPr marL="0" indent="0">
              <a:buNone/>
            </a:pPr>
            <a:r>
              <a:rPr lang="en-US" sz="2600" dirty="0" smtClean="0"/>
              <a:t>Read latency fo</a:t>
            </a:r>
            <a:r>
              <a:rPr lang="en-US" sz="2600" dirty="0"/>
              <a:t>r</a:t>
            </a:r>
            <a:r>
              <a:rPr lang="en-US" sz="2600" dirty="0" smtClean="0"/>
              <a:t> large-scale image </a:t>
            </a:r>
            <a:r>
              <a:rPr lang="en-US" altLang="zh-CN" sz="2600" dirty="0" smtClean="0"/>
              <a:t>data analysis</a:t>
            </a:r>
            <a:endParaRPr lang="en-US" sz="2600" dirty="0"/>
          </a:p>
        </p:txBody>
      </p:sp>
      <p:sp>
        <p:nvSpPr>
          <p:cNvPr id="6" name="Footer Placeholder 5">
            <a:extLst>
              <a:ext uri="{FF2B5EF4-FFF2-40B4-BE49-F238E27FC236}">
                <a16:creationId xmlns:a16="http://schemas.microsoft.com/office/drawing/2014/main" id="{96464A3C-5967-40E6-A84E-3F818F4D3FCC}"/>
              </a:ext>
            </a:extLst>
          </p:cNvPr>
          <p:cNvSpPr>
            <a:spLocks noGrp="1"/>
          </p:cNvSpPr>
          <p:nvPr>
            <p:ph type="ftr" sz="quarter" idx="10"/>
          </p:nvPr>
        </p:nvSpPr>
        <p:spPr/>
        <p:txBody>
          <a:bodyPr/>
          <a:lstStyle/>
          <a:p>
            <a:r>
              <a:rPr lang="en-US"/>
              <a:t>Optional Insert Copyright</a:t>
            </a:r>
            <a:endParaRPr lang="en-US" dirty="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5869413"/>
            <a:ext cx="895786" cy="681866"/>
          </a:xfrm>
          <a:prstGeom prst="rect">
            <a:avLst/>
          </a:prstGeom>
        </p:spPr>
      </p:pic>
      <p:sp>
        <p:nvSpPr>
          <p:cNvPr id="4" name="矩形 3"/>
          <p:cNvSpPr/>
          <p:nvPr/>
        </p:nvSpPr>
        <p:spPr>
          <a:xfrm>
            <a:off x="1295400" y="2543102"/>
            <a:ext cx="4351832" cy="492443"/>
          </a:xfrm>
          <a:prstGeom prst="rect">
            <a:avLst/>
          </a:prstGeom>
        </p:spPr>
        <p:txBody>
          <a:bodyPr wrap="none">
            <a:spAutoFit/>
          </a:bodyPr>
          <a:lstStyle/>
          <a:p>
            <a:r>
              <a:rPr lang="en-US" altLang="zh-CN" sz="2600" dirty="0"/>
              <a:t>100 million images of size 1MB</a:t>
            </a:r>
            <a:endParaRPr lang="zh-CN" altLang="en-US" sz="2600" dirty="0"/>
          </a:p>
        </p:txBody>
      </p:sp>
      <p:sp>
        <p:nvSpPr>
          <p:cNvPr id="7" name="矩形 6"/>
          <p:cNvSpPr/>
          <p:nvPr/>
        </p:nvSpPr>
        <p:spPr>
          <a:xfrm>
            <a:off x="1295400" y="3206676"/>
            <a:ext cx="3908506" cy="492443"/>
          </a:xfrm>
          <a:prstGeom prst="rect">
            <a:avLst/>
          </a:prstGeom>
        </p:spPr>
        <p:txBody>
          <a:bodyPr wrap="none">
            <a:spAutoFit/>
          </a:bodyPr>
          <a:lstStyle/>
          <a:p>
            <a:r>
              <a:rPr lang="en-US" altLang="zh-CN" sz="2600" dirty="0" smtClean="0"/>
              <a:t>SATA</a:t>
            </a:r>
            <a:r>
              <a:rPr lang="zh-CN" altLang="en-US" sz="2600" dirty="0" smtClean="0"/>
              <a:t> </a:t>
            </a:r>
            <a:r>
              <a:rPr lang="en-US" altLang="zh-CN" sz="2600" dirty="0" smtClean="0"/>
              <a:t>bandwidth = 220MB/s</a:t>
            </a:r>
            <a:endParaRPr lang="zh-CN" altLang="en-US" sz="2600" dirty="0"/>
          </a:p>
        </p:txBody>
      </p:sp>
      <p:sp>
        <p:nvSpPr>
          <p:cNvPr id="8" name="矩形 7"/>
          <p:cNvSpPr/>
          <p:nvPr/>
        </p:nvSpPr>
        <p:spPr>
          <a:xfrm>
            <a:off x="1295400" y="3869585"/>
            <a:ext cx="1456232" cy="492443"/>
          </a:xfrm>
          <a:prstGeom prst="rect">
            <a:avLst/>
          </a:prstGeom>
        </p:spPr>
        <p:txBody>
          <a:bodyPr wrap="none">
            <a:spAutoFit/>
          </a:bodyPr>
          <a:lstStyle/>
          <a:p>
            <a:r>
              <a:rPr lang="en-US" altLang="zh-CN" sz="2600" dirty="0"/>
              <a:t>5.26 days</a:t>
            </a:r>
            <a:endParaRPr lang="zh-CN" altLang="en-US" sz="2600" dirty="0"/>
          </a:p>
        </p:txBody>
      </p:sp>
    </p:spTree>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Evaluation</a:t>
            </a:r>
            <a:endParaRPr lang="en-US" dirty="0"/>
          </a:p>
        </p:txBody>
      </p:sp>
      <p:sp>
        <p:nvSpPr>
          <p:cNvPr id="3" name="Content Placeholder 2"/>
          <p:cNvSpPr>
            <a:spLocks noGrp="1"/>
          </p:cNvSpPr>
          <p:nvPr>
            <p:ph idx="1"/>
          </p:nvPr>
        </p:nvSpPr>
        <p:spPr>
          <a:xfrm>
            <a:off x="838200" y="1842561"/>
            <a:ext cx="10515600" cy="519639"/>
          </a:xfrm>
        </p:spPr>
        <p:txBody>
          <a:bodyPr>
            <a:normAutofit/>
          </a:bodyPr>
          <a:lstStyle/>
          <a:p>
            <a:pPr marL="0" indent="0">
              <a:buNone/>
            </a:pPr>
            <a:r>
              <a:rPr lang="en-US" altLang="zh-CN" sz="2600" dirty="0"/>
              <a:t>Performance Comparison </a:t>
            </a:r>
            <a:r>
              <a:rPr lang="en-US" altLang="zh-CN" sz="2600" dirty="0" smtClean="0"/>
              <a:t>with Semantic Storage Systems on </a:t>
            </a:r>
            <a:r>
              <a:rPr lang="en-US" altLang="zh-CN" sz="2600" i="1" dirty="0" err="1" smtClean="0"/>
              <a:t>Tencent</a:t>
            </a:r>
            <a:r>
              <a:rPr lang="en-US" altLang="zh-CN" sz="2600" i="1" dirty="0" smtClean="0"/>
              <a:t> Album</a:t>
            </a:r>
            <a:endParaRPr lang="zh-CN" altLang="en-US" sz="2600" i="1" dirty="0"/>
          </a:p>
        </p:txBody>
      </p:sp>
      <p:sp>
        <p:nvSpPr>
          <p:cNvPr id="6" name="Footer Placeholder 5">
            <a:extLst>
              <a:ext uri="{FF2B5EF4-FFF2-40B4-BE49-F238E27FC236}">
                <a16:creationId xmlns:a16="http://schemas.microsoft.com/office/drawing/2014/main" id="{96464A3C-5967-40E6-A84E-3F818F4D3FCC}"/>
              </a:ext>
            </a:extLst>
          </p:cNvPr>
          <p:cNvSpPr>
            <a:spLocks noGrp="1"/>
          </p:cNvSpPr>
          <p:nvPr>
            <p:ph type="ftr" sz="quarter" idx="10"/>
          </p:nvPr>
        </p:nvSpPr>
        <p:spPr/>
        <p:txBody>
          <a:bodyPr/>
          <a:lstStyle/>
          <a:p>
            <a:r>
              <a:rPr lang="en-US"/>
              <a:t>Optional Insert Copyright</a:t>
            </a:r>
            <a:endParaRPr lang="en-US" dirty="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5869413"/>
            <a:ext cx="895786" cy="681866"/>
          </a:xfrm>
          <a:prstGeom prst="rect">
            <a:avLst/>
          </a:prstGeom>
        </p:spPr>
      </p:pic>
      <p:pic>
        <p:nvPicPr>
          <p:cNvPr id="7" name="图片 6"/>
          <p:cNvPicPr>
            <a:picLocks noChangeAspect="1"/>
          </p:cNvPicPr>
          <p:nvPr/>
        </p:nvPicPr>
        <p:blipFill>
          <a:blip r:embed="rId4"/>
          <a:stretch>
            <a:fillRect/>
          </a:stretch>
        </p:blipFill>
        <p:spPr>
          <a:xfrm>
            <a:off x="3048000" y="2314344"/>
            <a:ext cx="5853112" cy="3547118"/>
          </a:xfrm>
          <a:prstGeom prst="rect">
            <a:avLst/>
          </a:prstGeom>
        </p:spPr>
      </p:pic>
    </p:spTree>
    <p:extLst>
      <p:ext uri="{BB962C8B-B14F-4D97-AF65-F5344CB8AC3E}">
        <p14:creationId xmlns:p14="http://schemas.microsoft.com/office/powerpoint/2010/main" val="857935060"/>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Conclusion</a:t>
            </a:r>
            <a:endParaRPr lang="en-US" dirty="0"/>
          </a:p>
        </p:txBody>
      </p:sp>
      <p:sp>
        <p:nvSpPr>
          <p:cNvPr id="6" name="Footer Placeholder 5">
            <a:extLst>
              <a:ext uri="{FF2B5EF4-FFF2-40B4-BE49-F238E27FC236}">
                <a16:creationId xmlns:a16="http://schemas.microsoft.com/office/drawing/2014/main" id="{96464A3C-5967-40E6-A84E-3F818F4D3FCC}"/>
              </a:ext>
            </a:extLst>
          </p:cNvPr>
          <p:cNvSpPr>
            <a:spLocks noGrp="1"/>
          </p:cNvSpPr>
          <p:nvPr>
            <p:ph type="ftr" sz="quarter" idx="10"/>
          </p:nvPr>
        </p:nvSpPr>
        <p:spPr/>
        <p:txBody>
          <a:bodyPr/>
          <a:lstStyle/>
          <a:p>
            <a:r>
              <a:rPr lang="en-US"/>
              <a:t>Optional Insert Copyright</a:t>
            </a:r>
            <a:endParaRPr lang="en-US" dirty="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5869413"/>
            <a:ext cx="895786" cy="681866"/>
          </a:xfrm>
          <a:prstGeom prst="rect">
            <a:avLst/>
          </a:prstGeom>
        </p:spPr>
      </p:pic>
      <p:sp>
        <p:nvSpPr>
          <p:cNvPr id="8" name="矩形 7"/>
          <p:cNvSpPr/>
          <p:nvPr/>
        </p:nvSpPr>
        <p:spPr>
          <a:xfrm>
            <a:off x="1295400" y="1905000"/>
            <a:ext cx="2231573" cy="492443"/>
          </a:xfrm>
          <a:prstGeom prst="rect">
            <a:avLst/>
          </a:prstGeom>
        </p:spPr>
        <p:txBody>
          <a:bodyPr wrap="none">
            <a:spAutoFit/>
          </a:bodyPr>
          <a:lstStyle/>
          <a:p>
            <a:r>
              <a:rPr lang="en-US" altLang="zh-CN" sz="2600" dirty="0" smtClean="0"/>
              <a:t>Hash metadata</a:t>
            </a:r>
            <a:endParaRPr lang="zh-CN" altLang="en-US" sz="2600" dirty="0"/>
          </a:p>
        </p:txBody>
      </p:sp>
      <p:sp>
        <p:nvSpPr>
          <p:cNvPr id="9" name="矩形 8"/>
          <p:cNvSpPr/>
          <p:nvPr/>
        </p:nvSpPr>
        <p:spPr>
          <a:xfrm>
            <a:off x="4267200" y="1905000"/>
            <a:ext cx="1763175" cy="492443"/>
          </a:xfrm>
          <a:prstGeom prst="rect">
            <a:avLst/>
          </a:prstGeom>
        </p:spPr>
        <p:txBody>
          <a:bodyPr wrap="none">
            <a:spAutoFit/>
          </a:bodyPr>
          <a:lstStyle/>
          <a:p>
            <a:r>
              <a:rPr lang="en-US" altLang="zh-CN" sz="2600" dirty="0" smtClean="0"/>
              <a:t>Hash Graph</a:t>
            </a:r>
            <a:endParaRPr lang="zh-CN" altLang="en-US" sz="2600" dirty="0"/>
          </a:p>
        </p:txBody>
      </p:sp>
      <p:sp>
        <p:nvSpPr>
          <p:cNvPr id="10" name="矩形 9"/>
          <p:cNvSpPr/>
          <p:nvPr/>
        </p:nvSpPr>
        <p:spPr>
          <a:xfrm>
            <a:off x="6934200" y="1905000"/>
            <a:ext cx="3300712" cy="492443"/>
          </a:xfrm>
          <a:prstGeom prst="rect">
            <a:avLst/>
          </a:prstGeom>
        </p:spPr>
        <p:txBody>
          <a:bodyPr wrap="none">
            <a:spAutoFit/>
          </a:bodyPr>
          <a:lstStyle/>
          <a:p>
            <a:r>
              <a:rPr lang="en-US" altLang="zh-CN" sz="2600" dirty="0" smtClean="0"/>
              <a:t>Content Sifting Storage</a:t>
            </a:r>
            <a:endParaRPr lang="zh-CN" altLang="en-US" sz="2600" dirty="0"/>
          </a:p>
        </p:txBody>
      </p:sp>
      <p:sp>
        <p:nvSpPr>
          <p:cNvPr id="11" name="矩形 10"/>
          <p:cNvSpPr/>
          <p:nvPr/>
        </p:nvSpPr>
        <p:spPr>
          <a:xfrm>
            <a:off x="1295400" y="3383693"/>
            <a:ext cx="8534400" cy="892552"/>
          </a:xfrm>
          <a:prstGeom prst="rect">
            <a:avLst/>
          </a:prstGeom>
        </p:spPr>
        <p:txBody>
          <a:bodyPr wrap="square">
            <a:spAutoFit/>
          </a:bodyPr>
          <a:lstStyle/>
          <a:p>
            <a:r>
              <a:rPr lang="en-US" altLang="zh-CN" sz="2600" dirty="0"/>
              <a:t>R</a:t>
            </a:r>
            <a:r>
              <a:rPr lang="en-US" altLang="zh-CN" sz="2600" dirty="0" smtClean="0"/>
              <a:t>educe </a:t>
            </a:r>
            <a:r>
              <a:rPr lang="en-US" altLang="zh-CN" sz="2600" dirty="0"/>
              <a:t>the read latency by 82.21% to 94.8% with more than 98% recall rate</a:t>
            </a:r>
            <a:endParaRPr lang="zh-CN" altLang="en-US" sz="2600" dirty="0"/>
          </a:p>
        </p:txBody>
      </p:sp>
      <p:sp>
        <p:nvSpPr>
          <p:cNvPr id="12" name="右箭头 11"/>
          <p:cNvSpPr/>
          <p:nvPr/>
        </p:nvSpPr>
        <p:spPr>
          <a:xfrm>
            <a:off x="3665836" y="2029635"/>
            <a:ext cx="457200" cy="30509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右箭头 13"/>
          <p:cNvSpPr/>
          <p:nvPr/>
        </p:nvSpPr>
        <p:spPr>
          <a:xfrm>
            <a:off x="6253687" y="2029634"/>
            <a:ext cx="457200" cy="30509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48550293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ctrTitle"/>
          </p:nvPr>
        </p:nvSpPr>
        <p:spPr>
          <a:xfrm>
            <a:off x="1219200" y="1143000"/>
            <a:ext cx="9144000" cy="2387600"/>
          </a:xfrm>
        </p:spPr>
        <p:txBody>
          <a:bodyPr/>
          <a:lstStyle/>
          <a:p>
            <a:r>
              <a:rPr lang="en-US" dirty="0"/>
              <a:t>Questions</a:t>
            </a:r>
          </a:p>
        </p:txBody>
      </p:sp>
      <p:sp>
        <p:nvSpPr>
          <p:cNvPr id="2" name="Footer Placeholder 1">
            <a:extLst>
              <a:ext uri="{FF2B5EF4-FFF2-40B4-BE49-F238E27FC236}">
                <a16:creationId xmlns:a16="http://schemas.microsoft.com/office/drawing/2014/main" id="{D0BF12D2-B60C-4EDC-997E-0984AA3471CF}"/>
              </a:ext>
            </a:extLst>
          </p:cNvPr>
          <p:cNvSpPr>
            <a:spLocks noGrp="1"/>
          </p:cNvSpPr>
          <p:nvPr>
            <p:ph type="ftr" sz="quarter" idx="10"/>
          </p:nvPr>
        </p:nvSpPr>
        <p:spPr/>
        <p:txBody>
          <a:bodyPr/>
          <a:lstStyle/>
          <a:p>
            <a:r>
              <a:rPr lang="en-US"/>
              <a:t>Optional Insert Copyright</a:t>
            </a:r>
            <a:endParaRPr lang="en-US" dirty="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5869413"/>
            <a:ext cx="895786" cy="681866"/>
          </a:xfrm>
          <a:prstGeom prst="rect">
            <a:avLst/>
          </a:prstGeom>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Introduction</a:t>
            </a:r>
            <a:endParaRPr lang="en-US" dirty="0"/>
          </a:p>
        </p:txBody>
      </p:sp>
      <p:sp>
        <p:nvSpPr>
          <p:cNvPr id="3" name="Content Placeholder 2"/>
          <p:cNvSpPr>
            <a:spLocks noGrp="1"/>
          </p:cNvSpPr>
          <p:nvPr>
            <p:ph idx="1"/>
          </p:nvPr>
        </p:nvSpPr>
        <p:spPr>
          <a:xfrm>
            <a:off x="838200" y="1842561"/>
            <a:ext cx="10515600" cy="519639"/>
          </a:xfrm>
        </p:spPr>
        <p:txBody>
          <a:bodyPr>
            <a:normAutofit/>
          </a:bodyPr>
          <a:lstStyle/>
          <a:p>
            <a:pPr marL="0" indent="0">
              <a:buNone/>
            </a:pPr>
            <a:r>
              <a:rPr lang="en-US" sz="2600" dirty="0" smtClean="0"/>
              <a:t>Invalid read</a:t>
            </a:r>
            <a:endParaRPr lang="en-US" sz="2600" dirty="0"/>
          </a:p>
        </p:txBody>
      </p:sp>
      <p:sp>
        <p:nvSpPr>
          <p:cNvPr id="6" name="Footer Placeholder 5">
            <a:extLst>
              <a:ext uri="{FF2B5EF4-FFF2-40B4-BE49-F238E27FC236}">
                <a16:creationId xmlns:a16="http://schemas.microsoft.com/office/drawing/2014/main" id="{96464A3C-5967-40E6-A84E-3F818F4D3FCC}"/>
              </a:ext>
            </a:extLst>
          </p:cNvPr>
          <p:cNvSpPr>
            <a:spLocks noGrp="1"/>
          </p:cNvSpPr>
          <p:nvPr>
            <p:ph type="ftr" sz="quarter" idx="10"/>
          </p:nvPr>
        </p:nvSpPr>
        <p:spPr/>
        <p:txBody>
          <a:bodyPr/>
          <a:lstStyle/>
          <a:p>
            <a:r>
              <a:rPr lang="en-US"/>
              <a:t>Optional Insert Copyright</a:t>
            </a:r>
            <a:endParaRPr lang="en-US" dirty="0"/>
          </a:p>
        </p:txBody>
      </p:sp>
      <p:pic>
        <p:nvPicPr>
          <p:cNvPr id="5" name="图片 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990600" y="5869413"/>
            <a:ext cx="895786" cy="681866"/>
          </a:xfrm>
          <a:prstGeom prst="rect">
            <a:avLst/>
          </a:prstGeom>
        </p:spPr>
      </p:pic>
      <p:graphicFrame>
        <p:nvGraphicFramePr>
          <p:cNvPr id="9" name="对象 8"/>
          <p:cNvGraphicFramePr>
            <a:graphicFrameLocks noChangeAspect="1"/>
          </p:cNvGraphicFramePr>
          <p:nvPr>
            <p:extLst>
              <p:ext uri="{D42A27DB-BD31-4B8C-83A1-F6EECF244321}">
                <p14:modId xmlns:p14="http://schemas.microsoft.com/office/powerpoint/2010/main" val="3897116870"/>
              </p:ext>
            </p:extLst>
          </p:nvPr>
        </p:nvGraphicFramePr>
        <p:xfrm>
          <a:off x="2743200" y="2614258"/>
          <a:ext cx="6858000" cy="1587500"/>
        </p:xfrm>
        <a:graphic>
          <a:graphicData uri="http://schemas.openxmlformats.org/presentationml/2006/ole">
            <mc:AlternateContent xmlns:mc="http://schemas.openxmlformats.org/markup-compatibility/2006">
              <mc:Choice xmlns:v="urn:schemas-microsoft-com:vml" Requires="v">
                <p:oleObj spid="_x0000_s1080" name="Acrobat Document" r:id="rId5" imgW="6857690" imgH="1587377" progId="Acrobat.Document.DC">
                  <p:embed/>
                </p:oleObj>
              </mc:Choice>
              <mc:Fallback>
                <p:oleObj name="Acrobat Document" r:id="rId5" imgW="6857690" imgH="1587377" progId="Acrobat.Document.DC">
                  <p:embed/>
                  <p:pic>
                    <p:nvPicPr>
                      <p:cNvPr id="0" name=""/>
                      <p:cNvPicPr/>
                      <p:nvPr/>
                    </p:nvPicPr>
                    <p:blipFill>
                      <a:blip r:embed="rId6"/>
                      <a:stretch>
                        <a:fillRect/>
                      </a:stretch>
                    </p:blipFill>
                    <p:spPr>
                      <a:xfrm>
                        <a:off x="2743200" y="2614258"/>
                        <a:ext cx="6858000" cy="1587500"/>
                      </a:xfrm>
                      <a:prstGeom prst="rect">
                        <a:avLst/>
                      </a:prstGeom>
                    </p:spPr>
                  </p:pic>
                </p:oleObj>
              </mc:Fallback>
            </mc:AlternateContent>
          </a:graphicData>
        </a:graphic>
      </p:graphicFrame>
      <p:sp>
        <p:nvSpPr>
          <p:cNvPr id="10" name="矩形 9"/>
          <p:cNvSpPr/>
          <p:nvPr/>
        </p:nvSpPr>
        <p:spPr>
          <a:xfrm>
            <a:off x="1596572" y="4723490"/>
            <a:ext cx="1676400" cy="892552"/>
          </a:xfrm>
          <a:prstGeom prst="rect">
            <a:avLst/>
          </a:prstGeom>
        </p:spPr>
        <p:txBody>
          <a:bodyPr wrap="square">
            <a:spAutoFit/>
          </a:bodyPr>
          <a:lstStyle/>
          <a:p>
            <a:r>
              <a:rPr lang="en-US" altLang="zh-CN" sz="2600" dirty="0" smtClean="0"/>
              <a:t>Average </a:t>
            </a:r>
          </a:p>
          <a:p>
            <a:r>
              <a:rPr lang="en-US" altLang="zh-CN" sz="2600" dirty="0" smtClean="0"/>
              <a:t>proportion </a:t>
            </a:r>
            <a:endParaRPr lang="en-US" altLang="zh-CN" sz="2600" dirty="0">
              <a:effectLst/>
            </a:endParaRPr>
          </a:p>
        </p:txBody>
      </p:sp>
      <p:sp>
        <p:nvSpPr>
          <p:cNvPr id="11" name="矩形 10"/>
          <p:cNvSpPr/>
          <p:nvPr/>
        </p:nvSpPr>
        <p:spPr>
          <a:xfrm>
            <a:off x="3657600" y="4604657"/>
            <a:ext cx="2438400" cy="492443"/>
          </a:xfrm>
          <a:prstGeom prst="rect">
            <a:avLst/>
          </a:prstGeom>
        </p:spPr>
        <p:txBody>
          <a:bodyPr wrap="square">
            <a:spAutoFit/>
          </a:bodyPr>
          <a:lstStyle/>
          <a:p>
            <a:r>
              <a:rPr lang="en-US" altLang="zh-CN" sz="2600" dirty="0" smtClean="0"/>
              <a:t>Animal: 20.11%</a:t>
            </a:r>
          </a:p>
        </p:txBody>
      </p:sp>
      <p:sp>
        <p:nvSpPr>
          <p:cNvPr id="12" name="矩形 11"/>
          <p:cNvSpPr/>
          <p:nvPr/>
        </p:nvSpPr>
        <p:spPr>
          <a:xfrm>
            <a:off x="6858000" y="4572000"/>
            <a:ext cx="2438400" cy="492443"/>
          </a:xfrm>
          <a:prstGeom prst="rect">
            <a:avLst/>
          </a:prstGeom>
        </p:spPr>
        <p:txBody>
          <a:bodyPr wrap="square">
            <a:spAutoFit/>
          </a:bodyPr>
          <a:lstStyle/>
          <a:p>
            <a:r>
              <a:rPr lang="en-US" altLang="zh-CN" sz="2600" dirty="0" smtClean="0"/>
              <a:t>People: 53.45%</a:t>
            </a:r>
          </a:p>
        </p:txBody>
      </p:sp>
      <p:sp>
        <p:nvSpPr>
          <p:cNvPr id="13" name="矩形 12"/>
          <p:cNvSpPr/>
          <p:nvPr/>
        </p:nvSpPr>
        <p:spPr>
          <a:xfrm>
            <a:off x="3657600" y="5253777"/>
            <a:ext cx="2743200" cy="492443"/>
          </a:xfrm>
          <a:prstGeom prst="rect">
            <a:avLst/>
          </a:prstGeom>
        </p:spPr>
        <p:txBody>
          <a:bodyPr wrap="square">
            <a:spAutoFit/>
          </a:bodyPr>
          <a:lstStyle/>
          <a:p>
            <a:r>
              <a:rPr lang="en-US" altLang="zh-CN" sz="2600" dirty="0" smtClean="0"/>
              <a:t>Vegetable: 20.11%</a:t>
            </a:r>
          </a:p>
        </p:txBody>
      </p:sp>
      <p:sp>
        <p:nvSpPr>
          <p:cNvPr id="14" name="矩形 13"/>
          <p:cNvSpPr/>
          <p:nvPr/>
        </p:nvSpPr>
        <p:spPr>
          <a:xfrm>
            <a:off x="6865256" y="5239619"/>
            <a:ext cx="2583543" cy="523220"/>
          </a:xfrm>
          <a:prstGeom prst="rect">
            <a:avLst/>
          </a:prstGeom>
        </p:spPr>
        <p:txBody>
          <a:bodyPr wrap="square">
            <a:spAutoFit/>
          </a:bodyPr>
          <a:lstStyle/>
          <a:p>
            <a:r>
              <a:rPr lang="en-US" altLang="zh-CN" sz="2800" dirty="0" smtClean="0"/>
              <a:t>scenery</a:t>
            </a:r>
            <a:r>
              <a:rPr lang="en-US" altLang="zh-CN" sz="2600" dirty="0" smtClean="0"/>
              <a:t>: 20.11%</a:t>
            </a:r>
          </a:p>
        </p:txBody>
      </p:sp>
    </p:spTree>
    <p:extLst>
      <p:ext uri="{BB962C8B-B14F-4D97-AF65-F5344CB8AC3E}">
        <p14:creationId xmlns:p14="http://schemas.microsoft.com/office/powerpoint/2010/main" val="242109342"/>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Introduction</a:t>
            </a:r>
            <a:endParaRPr lang="en-US" dirty="0"/>
          </a:p>
        </p:txBody>
      </p:sp>
      <p:sp>
        <p:nvSpPr>
          <p:cNvPr id="3" name="Content Placeholder 2"/>
          <p:cNvSpPr>
            <a:spLocks noGrp="1"/>
          </p:cNvSpPr>
          <p:nvPr>
            <p:ph idx="1"/>
          </p:nvPr>
        </p:nvSpPr>
        <p:spPr>
          <a:xfrm>
            <a:off x="838200" y="1842561"/>
            <a:ext cx="10515600" cy="519639"/>
          </a:xfrm>
        </p:spPr>
        <p:txBody>
          <a:bodyPr>
            <a:normAutofit/>
          </a:bodyPr>
          <a:lstStyle/>
          <a:p>
            <a:pPr marL="0" indent="0">
              <a:buNone/>
            </a:pPr>
            <a:r>
              <a:rPr lang="en-US" sz="2600" dirty="0" smtClean="0"/>
              <a:t>Motivation</a:t>
            </a:r>
            <a:endParaRPr lang="en-US" sz="2600" dirty="0"/>
          </a:p>
        </p:txBody>
      </p:sp>
      <p:sp>
        <p:nvSpPr>
          <p:cNvPr id="6" name="Footer Placeholder 5">
            <a:extLst>
              <a:ext uri="{FF2B5EF4-FFF2-40B4-BE49-F238E27FC236}">
                <a16:creationId xmlns:a16="http://schemas.microsoft.com/office/drawing/2014/main" id="{96464A3C-5967-40E6-A84E-3F818F4D3FCC}"/>
              </a:ext>
            </a:extLst>
          </p:cNvPr>
          <p:cNvSpPr>
            <a:spLocks noGrp="1"/>
          </p:cNvSpPr>
          <p:nvPr>
            <p:ph type="ftr" sz="quarter" idx="10"/>
          </p:nvPr>
        </p:nvSpPr>
        <p:spPr/>
        <p:txBody>
          <a:bodyPr/>
          <a:lstStyle/>
          <a:p>
            <a:r>
              <a:rPr lang="en-US"/>
              <a:t>Optional Insert Copyright</a:t>
            </a:r>
            <a:endParaRPr lang="en-US" dirty="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5869413"/>
            <a:ext cx="895786" cy="681866"/>
          </a:xfrm>
          <a:prstGeom prst="rect">
            <a:avLst/>
          </a:prstGeom>
        </p:spPr>
      </p:pic>
      <p:sp>
        <p:nvSpPr>
          <p:cNvPr id="15" name="Content Placeholder 2"/>
          <p:cNvSpPr txBox="1">
            <a:spLocks/>
          </p:cNvSpPr>
          <p:nvPr/>
        </p:nvSpPr>
        <p:spPr>
          <a:xfrm>
            <a:off x="4495800" y="2743200"/>
            <a:ext cx="2923050" cy="51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600" dirty="0" smtClean="0"/>
              <a:t>Sift first, then read</a:t>
            </a:r>
            <a:endParaRPr lang="en-US" sz="2600" dirty="0"/>
          </a:p>
        </p:txBody>
      </p:sp>
      <p:sp>
        <p:nvSpPr>
          <p:cNvPr id="16" name="Content Placeholder 2"/>
          <p:cNvSpPr txBox="1">
            <a:spLocks/>
          </p:cNvSpPr>
          <p:nvPr/>
        </p:nvSpPr>
        <p:spPr>
          <a:xfrm>
            <a:off x="4495800" y="3358570"/>
            <a:ext cx="2923050" cy="51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600" dirty="0" smtClean="0"/>
              <a:t>How to sift?</a:t>
            </a:r>
            <a:endParaRPr lang="en-US" sz="2600" dirty="0"/>
          </a:p>
        </p:txBody>
      </p:sp>
      <p:sp>
        <p:nvSpPr>
          <p:cNvPr id="17" name="Content Placeholder 2"/>
          <p:cNvSpPr txBox="1">
            <a:spLocks/>
          </p:cNvSpPr>
          <p:nvPr/>
        </p:nvSpPr>
        <p:spPr>
          <a:xfrm>
            <a:off x="4495800" y="3974393"/>
            <a:ext cx="3505200" cy="519639"/>
          </a:xfrm>
          <a:prstGeom prst="rect">
            <a:avLst/>
          </a:prstGeom>
        </p:spPr>
        <p:txBody>
          <a:bodyPr vert="horz" lIns="91440" tIns="45720" rIns="91440" bIns="45720" rtlCol="0">
            <a:normAutofit fontScale="925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600" dirty="0" smtClean="0"/>
              <a:t>How to sift in the storage?</a:t>
            </a:r>
            <a:endParaRPr lang="en-US" sz="2600" dirty="0"/>
          </a:p>
        </p:txBody>
      </p:sp>
    </p:spTree>
    <p:extLst>
      <p:ext uri="{BB962C8B-B14F-4D97-AF65-F5344CB8AC3E}">
        <p14:creationId xmlns:p14="http://schemas.microsoft.com/office/powerpoint/2010/main" val="2902862597"/>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Introduction</a:t>
            </a:r>
            <a:endParaRPr lang="en-US" dirty="0"/>
          </a:p>
        </p:txBody>
      </p:sp>
      <p:sp>
        <p:nvSpPr>
          <p:cNvPr id="3" name="Content Placeholder 2"/>
          <p:cNvSpPr>
            <a:spLocks noGrp="1"/>
          </p:cNvSpPr>
          <p:nvPr>
            <p:ph idx="1"/>
          </p:nvPr>
        </p:nvSpPr>
        <p:spPr>
          <a:xfrm>
            <a:off x="838200" y="1842561"/>
            <a:ext cx="10515600" cy="519639"/>
          </a:xfrm>
        </p:spPr>
        <p:txBody>
          <a:bodyPr>
            <a:normAutofit/>
          </a:bodyPr>
          <a:lstStyle/>
          <a:p>
            <a:pPr marL="0" indent="0">
              <a:buNone/>
            </a:pPr>
            <a:r>
              <a:rPr lang="en-US" sz="2600" dirty="0" smtClean="0"/>
              <a:t>Challenges</a:t>
            </a:r>
            <a:endParaRPr lang="en-US" sz="2600" dirty="0"/>
          </a:p>
        </p:txBody>
      </p:sp>
      <p:sp>
        <p:nvSpPr>
          <p:cNvPr id="6" name="Footer Placeholder 5">
            <a:extLst>
              <a:ext uri="{FF2B5EF4-FFF2-40B4-BE49-F238E27FC236}">
                <a16:creationId xmlns:a16="http://schemas.microsoft.com/office/drawing/2014/main" id="{96464A3C-5967-40E6-A84E-3F818F4D3FCC}"/>
              </a:ext>
            </a:extLst>
          </p:cNvPr>
          <p:cNvSpPr>
            <a:spLocks noGrp="1"/>
          </p:cNvSpPr>
          <p:nvPr>
            <p:ph type="ftr" sz="quarter" idx="10"/>
          </p:nvPr>
        </p:nvSpPr>
        <p:spPr/>
        <p:txBody>
          <a:bodyPr/>
          <a:lstStyle/>
          <a:p>
            <a:r>
              <a:rPr lang="en-US"/>
              <a:t>Optional Insert Copyright</a:t>
            </a:r>
            <a:endParaRPr lang="en-US" dirty="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5869413"/>
            <a:ext cx="895786" cy="681866"/>
          </a:xfrm>
          <a:prstGeom prst="rect">
            <a:avLst/>
          </a:prstGeom>
        </p:spPr>
      </p:pic>
      <p:sp>
        <p:nvSpPr>
          <p:cNvPr id="15" name="Content Placeholder 2"/>
          <p:cNvSpPr txBox="1">
            <a:spLocks/>
          </p:cNvSpPr>
          <p:nvPr/>
        </p:nvSpPr>
        <p:spPr>
          <a:xfrm>
            <a:off x="3528786" y="3686128"/>
            <a:ext cx="4495800" cy="51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600" dirty="0" smtClean="0"/>
              <a:t>Expression ability for relevance</a:t>
            </a:r>
            <a:endParaRPr lang="en-US" sz="2600" dirty="0"/>
          </a:p>
        </p:txBody>
      </p:sp>
      <p:sp>
        <p:nvSpPr>
          <p:cNvPr id="16" name="Content Placeholder 2"/>
          <p:cNvSpPr txBox="1">
            <a:spLocks/>
          </p:cNvSpPr>
          <p:nvPr/>
        </p:nvSpPr>
        <p:spPr>
          <a:xfrm>
            <a:off x="3528786" y="4357161"/>
            <a:ext cx="4267200" cy="51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600" dirty="0" smtClean="0"/>
              <a:t>Search ability for relevance </a:t>
            </a:r>
            <a:endParaRPr lang="en-US" sz="2600" dirty="0"/>
          </a:p>
        </p:txBody>
      </p:sp>
      <p:sp>
        <p:nvSpPr>
          <p:cNvPr id="9" name="Content Placeholder 2"/>
          <p:cNvSpPr txBox="1">
            <a:spLocks/>
          </p:cNvSpPr>
          <p:nvPr/>
        </p:nvSpPr>
        <p:spPr>
          <a:xfrm>
            <a:off x="3429000" y="3014616"/>
            <a:ext cx="4695371" cy="51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600" dirty="0" smtClean="0"/>
              <a:t> Relevance by content semantic </a:t>
            </a:r>
            <a:endParaRPr lang="en-US" sz="2600" dirty="0"/>
          </a:p>
        </p:txBody>
      </p:sp>
      <p:pic>
        <p:nvPicPr>
          <p:cNvPr id="4" name="图片 3"/>
          <p:cNvPicPr>
            <a:picLocks noChangeAspect="1"/>
          </p:cNvPicPr>
          <p:nvPr/>
        </p:nvPicPr>
        <p:blipFill>
          <a:blip r:embed="rId4"/>
          <a:stretch>
            <a:fillRect/>
          </a:stretch>
        </p:blipFill>
        <p:spPr>
          <a:xfrm>
            <a:off x="762000" y="2819400"/>
            <a:ext cx="2423811" cy="2187342"/>
          </a:xfrm>
          <a:prstGeom prst="rect">
            <a:avLst/>
          </a:prstGeom>
        </p:spPr>
      </p:pic>
      <p:pic>
        <p:nvPicPr>
          <p:cNvPr id="7" name="图片 6"/>
          <p:cNvPicPr>
            <a:picLocks noChangeAspect="1"/>
          </p:cNvPicPr>
          <p:nvPr/>
        </p:nvPicPr>
        <p:blipFill>
          <a:blip r:embed="rId5"/>
          <a:stretch>
            <a:fillRect/>
          </a:stretch>
        </p:blipFill>
        <p:spPr>
          <a:xfrm>
            <a:off x="8036113" y="3105606"/>
            <a:ext cx="3146719" cy="1618794"/>
          </a:xfrm>
          <a:prstGeom prst="rect">
            <a:avLst/>
          </a:prstGeom>
        </p:spPr>
      </p:pic>
    </p:spTree>
    <p:extLst>
      <p:ext uri="{BB962C8B-B14F-4D97-AF65-F5344CB8AC3E}">
        <p14:creationId xmlns:p14="http://schemas.microsoft.com/office/powerpoint/2010/main" val="219206788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Introduction</a:t>
            </a:r>
            <a:endParaRPr lang="en-US" dirty="0"/>
          </a:p>
        </p:txBody>
      </p:sp>
      <p:sp>
        <p:nvSpPr>
          <p:cNvPr id="3" name="Content Placeholder 2"/>
          <p:cNvSpPr>
            <a:spLocks noGrp="1"/>
          </p:cNvSpPr>
          <p:nvPr>
            <p:ph idx="1"/>
          </p:nvPr>
        </p:nvSpPr>
        <p:spPr>
          <a:xfrm>
            <a:off x="838200" y="1842561"/>
            <a:ext cx="10515600" cy="519639"/>
          </a:xfrm>
        </p:spPr>
        <p:txBody>
          <a:bodyPr>
            <a:normAutofit/>
          </a:bodyPr>
          <a:lstStyle/>
          <a:p>
            <a:pPr marL="0" indent="0">
              <a:buNone/>
            </a:pPr>
            <a:r>
              <a:rPr lang="en-US" sz="2600" dirty="0" smtClean="0"/>
              <a:t>Preliminary solution</a:t>
            </a:r>
            <a:endParaRPr lang="en-US" sz="2600" dirty="0"/>
          </a:p>
        </p:txBody>
      </p:sp>
      <p:sp>
        <p:nvSpPr>
          <p:cNvPr id="6" name="Footer Placeholder 5">
            <a:extLst>
              <a:ext uri="{FF2B5EF4-FFF2-40B4-BE49-F238E27FC236}">
                <a16:creationId xmlns:a16="http://schemas.microsoft.com/office/drawing/2014/main" id="{96464A3C-5967-40E6-A84E-3F818F4D3FCC}"/>
              </a:ext>
            </a:extLst>
          </p:cNvPr>
          <p:cNvSpPr>
            <a:spLocks noGrp="1"/>
          </p:cNvSpPr>
          <p:nvPr>
            <p:ph type="ftr" sz="quarter" idx="10"/>
          </p:nvPr>
        </p:nvSpPr>
        <p:spPr/>
        <p:txBody>
          <a:bodyPr/>
          <a:lstStyle/>
          <a:p>
            <a:r>
              <a:rPr lang="en-US"/>
              <a:t>Optional Insert Copyright</a:t>
            </a:r>
            <a:endParaRPr lang="en-US" dirty="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5869413"/>
            <a:ext cx="895786" cy="681866"/>
          </a:xfrm>
          <a:prstGeom prst="rect">
            <a:avLst/>
          </a:prstGeom>
        </p:spPr>
      </p:pic>
      <p:sp>
        <p:nvSpPr>
          <p:cNvPr id="15" name="Content Placeholder 2"/>
          <p:cNvSpPr txBox="1">
            <a:spLocks/>
          </p:cNvSpPr>
          <p:nvPr/>
        </p:nvSpPr>
        <p:spPr>
          <a:xfrm>
            <a:off x="838200" y="2643921"/>
            <a:ext cx="4495800" cy="51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600" dirty="0" smtClean="0"/>
              <a:t>Expression ability for relevance</a:t>
            </a:r>
            <a:endParaRPr lang="en-US" sz="2600" dirty="0"/>
          </a:p>
        </p:txBody>
      </p:sp>
      <p:pic>
        <p:nvPicPr>
          <p:cNvPr id="4" name="图片 3"/>
          <p:cNvPicPr>
            <a:picLocks noChangeAspect="1"/>
          </p:cNvPicPr>
          <p:nvPr/>
        </p:nvPicPr>
        <p:blipFill>
          <a:blip r:embed="rId4"/>
          <a:stretch>
            <a:fillRect/>
          </a:stretch>
        </p:blipFill>
        <p:spPr>
          <a:xfrm>
            <a:off x="1643818" y="3279005"/>
            <a:ext cx="2423811" cy="2187342"/>
          </a:xfrm>
          <a:prstGeom prst="rect">
            <a:avLst/>
          </a:prstGeom>
        </p:spPr>
      </p:pic>
      <p:sp>
        <p:nvSpPr>
          <p:cNvPr id="11" name="Content Placeholder 2"/>
          <p:cNvSpPr txBox="1">
            <a:spLocks/>
          </p:cNvSpPr>
          <p:nvPr/>
        </p:nvSpPr>
        <p:spPr>
          <a:xfrm>
            <a:off x="7315200" y="4102390"/>
            <a:ext cx="3352800" cy="51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600" dirty="0" smtClean="0"/>
              <a:t>Similarity Hash Code</a:t>
            </a:r>
            <a:endParaRPr lang="en-US" sz="2600" dirty="0"/>
          </a:p>
        </p:txBody>
      </p:sp>
      <p:sp>
        <p:nvSpPr>
          <p:cNvPr id="8" name="右箭头 7"/>
          <p:cNvSpPr/>
          <p:nvPr/>
        </p:nvSpPr>
        <p:spPr>
          <a:xfrm>
            <a:off x="5791200" y="4026453"/>
            <a:ext cx="914400" cy="5196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Content Placeholder 2"/>
          <p:cNvSpPr txBox="1">
            <a:spLocks/>
          </p:cNvSpPr>
          <p:nvPr/>
        </p:nvSpPr>
        <p:spPr>
          <a:xfrm>
            <a:off x="5363817" y="3380783"/>
            <a:ext cx="1545203" cy="51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sz="2600" dirty="0" smtClean="0"/>
              <a:t>Metadata</a:t>
            </a:r>
            <a:endParaRPr lang="en-US" sz="2600" dirty="0"/>
          </a:p>
        </p:txBody>
      </p:sp>
    </p:spTree>
    <p:extLst>
      <p:ext uri="{BB962C8B-B14F-4D97-AF65-F5344CB8AC3E}">
        <p14:creationId xmlns:p14="http://schemas.microsoft.com/office/powerpoint/2010/main" val="177582074"/>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Introduction</a:t>
            </a:r>
            <a:endParaRPr lang="en-US" dirty="0"/>
          </a:p>
        </p:txBody>
      </p:sp>
      <p:sp>
        <p:nvSpPr>
          <p:cNvPr id="3" name="Content Placeholder 2"/>
          <p:cNvSpPr>
            <a:spLocks noGrp="1"/>
          </p:cNvSpPr>
          <p:nvPr>
            <p:ph idx="1"/>
          </p:nvPr>
        </p:nvSpPr>
        <p:spPr>
          <a:xfrm>
            <a:off x="838200" y="1842561"/>
            <a:ext cx="10515600" cy="519639"/>
          </a:xfrm>
        </p:spPr>
        <p:txBody>
          <a:bodyPr>
            <a:normAutofit/>
          </a:bodyPr>
          <a:lstStyle/>
          <a:p>
            <a:pPr marL="0" indent="0">
              <a:buNone/>
            </a:pPr>
            <a:r>
              <a:rPr lang="en-US" sz="2600" dirty="0" smtClean="0"/>
              <a:t>Preliminary solution</a:t>
            </a:r>
            <a:endParaRPr lang="en-US" sz="2600" dirty="0"/>
          </a:p>
        </p:txBody>
      </p:sp>
      <p:sp>
        <p:nvSpPr>
          <p:cNvPr id="6" name="Footer Placeholder 5">
            <a:extLst>
              <a:ext uri="{FF2B5EF4-FFF2-40B4-BE49-F238E27FC236}">
                <a16:creationId xmlns:a16="http://schemas.microsoft.com/office/drawing/2014/main" id="{96464A3C-5967-40E6-A84E-3F818F4D3FCC}"/>
              </a:ext>
            </a:extLst>
          </p:cNvPr>
          <p:cNvSpPr>
            <a:spLocks noGrp="1"/>
          </p:cNvSpPr>
          <p:nvPr>
            <p:ph type="ftr" sz="quarter" idx="10"/>
          </p:nvPr>
        </p:nvSpPr>
        <p:spPr/>
        <p:txBody>
          <a:bodyPr/>
          <a:lstStyle/>
          <a:p>
            <a:r>
              <a:rPr lang="en-US"/>
              <a:t>Optional Insert Copyright</a:t>
            </a:r>
            <a:endParaRPr lang="en-US" dirty="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5869413"/>
            <a:ext cx="895786" cy="681866"/>
          </a:xfrm>
          <a:prstGeom prst="rect">
            <a:avLst/>
          </a:prstGeom>
        </p:spPr>
      </p:pic>
      <p:sp>
        <p:nvSpPr>
          <p:cNvPr id="11" name="Content Placeholder 2"/>
          <p:cNvSpPr txBox="1">
            <a:spLocks/>
          </p:cNvSpPr>
          <p:nvPr/>
        </p:nvSpPr>
        <p:spPr>
          <a:xfrm>
            <a:off x="7391400" y="4114800"/>
            <a:ext cx="2667000" cy="51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600" dirty="0" smtClean="0"/>
              <a:t>Graph</a:t>
            </a:r>
            <a:endParaRPr lang="en-US" sz="2600" dirty="0"/>
          </a:p>
        </p:txBody>
      </p:sp>
      <p:sp>
        <p:nvSpPr>
          <p:cNvPr id="9" name="Content Placeholder 2"/>
          <p:cNvSpPr txBox="1">
            <a:spLocks/>
          </p:cNvSpPr>
          <p:nvPr/>
        </p:nvSpPr>
        <p:spPr>
          <a:xfrm>
            <a:off x="1066800" y="2764819"/>
            <a:ext cx="4267200" cy="51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2600" dirty="0" smtClean="0"/>
              <a:t>Search ability for relevance </a:t>
            </a:r>
            <a:endParaRPr lang="en-US" sz="2600" dirty="0"/>
          </a:p>
        </p:txBody>
      </p:sp>
      <p:pic>
        <p:nvPicPr>
          <p:cNvPr id="10" name="图片 9"/>
          <p:cNvPicPr>
            <a:picLocks noChangeAspect="1"/>
          </p:cNvPicPr>
          <p:nvPr/>
        </p:nvPicPr>
        <p:blipFill>
          <a:blip r:embed="rId4"/>
          <a:stretch>
            <a:fillRect/>
          </a:stretch>
        </p:blipFill>
        <p:spPr>
          <a:xfrm>
            <a:off x="1463893" y="3502276"/>
            <a:ext cx="3146719" cy="1618794"/>
          </a:xfrm>
          <a:prstGeom prst="rect">
            <a:avLst/>
          </a:prstGeom>
        </p:spPr>
      </p:pic>
      <p:sp>
        <p:nvSpPr>
          <p:cNvPr id="12" name="右箭头 11"/>
          <p:cNvSpPr/>
          <p:nvPr/>
        </p:nvSpPr>
        <p:spPr>
          <a:xfrm>
            <a:off x="5791200" y="4026453"/>
            <a:ext cx="914400" cy="5196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Content Placeholder 2"/>
          <p:cNvSpPr txBox="1">
            <a:spLocks/>
          </p:cNvSpPr>
          <p:nvPr/>
        </p:nvSpPr>
        <p:spPr>
          <a:xfrm>
            <a:off x="5363817" y="3380783"/>
            <a:ext cx="1545203" cy="51963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altLang="zh-CN" sz="2600" dirty="0" smtClean="0"/>
              <a:t>Structure</a:t>
            </a:r>
            <a:endParaRPr lang="en-US" sz="2600" dirty="0"/>
          </a:p>
        </p:txBody>
      </p:sp>
    </p:spTree>
    <p:extLst>
      <p:ext uri="{BB962C8B-B14F-4D97-AF65-F5344CB8AC3E}">
        <p14:creationId xmlns:p14="http://schemas.microsoft.com/office/powerpoint/2010/main" val="419562788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Methodology</a:t>
            </a:r>
            <a:endParaRPr lang="en-US" dirty="0"/>
          </a:p>
        </p:txBody>
      </p:sp>
      <p:sp>
        <p:nvSpPr>
          <p:cNvPr id="3" name="Content Placeholder 2"/>
          <p:cNvSpPr>
            <a:spLocks noGrp="1"/>
          </p:cNvSpPr>
          <p:nvPr>
            <p:ph idx="1"/>
          </p:nvPr>
        </p:nvSpPr>
        <p:spPr>
          <a:xfrm>
            <a:off x="838200" y="1842561"/>
            <a:ext cx="10515600" cy="519639"/>
          </a:xfrm>
        </p:spPr>
        <p:txBody>
          <a:bodyPr>
            <a:normAutofit/>
          </a:bodyPr>
          <a:lstStyle/>
          <a:p>
            <a:pPr marL="0" indent="0">
              <a:buNone/>
            </a:pPr>
            <a:r>
              <a:rPr lang="en-US" sz="2600" dirty="0" smtClean="0"/>
              <a:t>Sifting time less than read time</a:t>
            </a:r>
            <a:endParaRPr lang="en-US" sz="2600" dirty="0"/>
          </a:p>
        </p:txBody>
      </p:sp>
      <p:sp>
        <p:nvSpPr>
          <p:cNvPr id="6" name="Footer Placeholder 5">
            <a:extLst>
              <a:ext uri="{FF2B5EF4-FFF2-40B4-BE49-F238E27FC236}">
                <a16:creationId xmlns:a16="http://schemas.microsoft.com/office/drawing/2014/main" id="{96464A3C-5967-40E6-A84E-3F818F4D3FCC}"/>
              </a:ext>
            </a:extLst>
          </p:cNvPr>
          <p:cNvSpPr>
            <a:spLocks noGrp="1"/>
          </p:cNvSpPr>
          <p:nvPr>
            <p:ph type="ftr" sz="quarter" idx="10"/>
          </p:nvPr>
        </p:nvSpPr>
        <p:spPr/>
        <p:txBody>
          <a:bodyPr/>
          <a:lstStyle/>
          <a:p>
            <a:r>
              <a:rPr lang="en-US"/>
              <a:t>Optional Insert Copyright</a:t>
            </a:r>
            <a:endParaRPr lang="en-US" dirty="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5869413"/>
            <a:ext cx="895786" cy="681866"/>
          </a:xfrm>
          <a:prstGeom prst="rect">
            <a:avLst/>
          </a:prstGeom>
        </p:spPr>
      </p:pic>
      <mc:AlternateContent xmlns:mc="http://schemas.openxmlformats.org/markup-compatibility/2006" xmlns:a14="http://schemas.microsoft.com/office/drawing/2010/main">
        <mc:Choice Requires="a14">
          <p:sp>
            <p:nvSpPr>
              <p:cNvPr id="4" name="文本框 3"/>
              <p:cNvSpPr txBox="1"/>
              <p:nvPr/>
            </p:nvSpPr>
            <p:spPr>
              <a:xfrm>
                <a:off x="3048000" y="2663504"/>
                <a:ext cx="1676400" cy="520463"/>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𝛼</m:t>
                      </m:r>
                      <m:d>
                        <m:dPr>
                          <m:ctrlPr>
                            <a:rPr lang="zh-CN" altLang="en-US" i="1">
                              <a:latin typeface="Cambria Math" panose="02040503050406030204" pitchFamily="18" charset="0"/>
                            </a:rPr>
                          </m:ctrlPr>
                        </m:dPr>
                        <m:e>
                          <m:r>
                            <a:rPr lang="zh-CN" altLang="en-US" i="1">
                              <a:latin typeface="Cambria Math" panose="02040503050406030204" pitchFamily="18" charset="0"/>
                            </a:rPr>
                            <m:t>𝐴</m:t>
                          </m:r>
                        </m:e>
                      </m:d>
                      <m:r>
                        <a:rPr lang="zh-CN" altLang="en-US" i="0">
                          <a:latin typeface="Cambria Math" panose="02040503050406030204" pitchFamily="18" charset="0"/>
                        </a:rPr>
                        <m:t>=</m:t>
                      </m:r>
                      <m:f>
                        <m:fPr>
                          <m:ctrlPr>
                            <a:rPr lang="zh-CN" altLang="en-US" i="1">
                              <a:latin typeface="Cambria Math" panose="02040503050406030204" pitchFamily="18" charset="0"/>
                            </a:rPr>
                          </m:ctrlPr>
                        </m:fPr>
                        <m:num>
                          <m:r>
                            <a:rPr lang="zh-CN" altLang="en-US" i="1">
                              <a:latin typeface="Cambria Math" panose="02040503050406030204" pitchFamily="18" charset="0"/>
                            </a:rPr>
                            <m:t>𝐶</m:t>
                          </m:r>
                          <m:r>
                            <a:rPr lang="en-US" altLang="zh-CN" b="0" i="1" smtClean="0">
                              <a:latin typeface="Cambria Math" panose="02040503050406030204" pitchFamily="18" charset="0"/>
                            </a:rPr>
                            <m:t>∗</m:t>
                          </m:r>
                          <m:r>
                            <a:rPr lang="zh-CN" altLang="en-US" i="1">
                              <a:latin typeface="Cambria Math" panose="02040503050406030204" pitchFamily="18" charset="0"/>
                            </a:rPr>
                            <m:t>𝐼</m:t>
                          </m:r>
                        </m:num>
                        <m:den>
                          <m:r>
                            <a:rPr lang="en-US" altLang="zh-CN" b="0" i="1" smtClean="0">
                              <a:latin typeface="Cambria Math" panose="02040503050406030204" pitchFamily="18" charset="0"/>
                            </a:rPr>
                            <m:t>𝑉</m:t>
                          </m:r>
                        </m:den>
                      </m:f>
                    </m:oMath>
                  </m:oMathPara>
                </a14:m>
                <a:endParaRPr lang="zh-CN" altLang="en-US" dirty="0"/>
              </a:p>
            </p:txBody>
          </p:sp>
        </mc:Choice>
        <mc:Fallback xmlns="">
          <p:sp>
            <p:nvSpPr>
              <p:cNvPr id="4" name="文本框 3"/>
              <p:cNvSpPr txBox="1">
                <a:spLocks noRot="1" noChangeAspect="1" noMove="1" noResize="1" noEditPoints="1" noAdjustHandles="1" noChangeArrowheads="1" noChangeShapeType="1" noTextEdit="1"/>
              </p:cNvSpPr>
              <p:nvPr/>
            </p:nvSpPr>
            <p:spPr>
              <a:xfrm>
                <a:off x="3048000" y="2663504"/>
                <a:ext cx="1676400" cy="520463"/>
              </a:xfrm>
              <a:prstGeom prst="rect">
                <a:avLst/>
              </a:prstGeom>
              <a:blipFill>
                <a:blip r:embed="rId4"/>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3" name="文本框 12"/>
              <p:cNvSpPr txBox="1"/>
              <p:nvPr/>
            </p:nvSpPr>
            <p:spPr>
              <a:xfrm>
                <a:off x="5105400" y="2705149"/>
                <a:ext cx="2362200" cy="437171"/>
              </a:xfrm>
              <a:prstGeom prst="rect">
                <a:avLst/>
              </a:prstGeom>
              <a:noFill/>
            </p:spPr>
            <p:txBody>
              <a:bodyPr wrap="square" lIns="0" tIns="0" rIns="0" bIns="0" rtlCol="0">
                <a:spAutoFit/>
              </a:bodyPr>
              <a:lstStyle/>
              <a:p>
                <a:r>
                  <a:rPr lang="el-GR" altLang="zh-CN" sz="2000" dirty="0" smtClean="0"/>
                  <a:t>β</a:t>
                </a:r>
                <a14:m>
                  <m:oMath xmlns:m="http://schemas.openxmlformats.org/officeDocument/2006/math">
                    <m:d>
                      <m:dPr>
                        <m:ctrlPr>
                          <a:rPr lang="zh-CN" altLang="en-US" sz="2000" i="1">
                            <a:latin typeface="Cambria Math" panose="02040503050406030204" pitchFamily="18" charset="0"/>
                          </a:rPr>
                        </m:ctrlPr>
                      </m:dPr>
                      <m:e>
                        <m:r>
                          <a:rPr lang="zh-CN" altLang="en-US" sz="2000" i="1">
                            <a:latin typeface="Cambria Math" panose="02040503050406030204" pitchFamily="18" charset="0"/>
                          </a:rPr>
                          <m:t>𝐴</m:t>
                        </m:r>
                      </m:e>
                    </m:d>
                    <m:r>
                      <a:rPr lang="zh-CN" altLang="en-US" sz="2000" i="0">
                        <a:latin typeface="Cambria Math" panose="02040503050406030204" pitchFamily="18" charset="0"/>
                      </a:rPr>
                      <m:t>=</m:t>
                    </m:r>
                    <m:r>
                      <a:rPr lang="en-US" altLang="zh-CN" sz="2000" b="0" i="1" smtClean="0">
                        <a:latin typeface="Cambria Math" panose="02040503050406030204" pitchFamily="18" charset="0"/>
                      </a:rPr>
                      <m:t>𝐶</m:t>
                    </m:r>
                    <m:r>
                      <a:rPr lang="en-US" altLang="zh-CN" sz="2000" b="0" i="0" smtClean="0">
                        <a:latin typeface="Cambria Math" panose="02040503050406030204" pitchFamily="18" charset="0"/>
                      </a:rPr>
                      <m:t>∗</m:t>
                    </m:r>
                    <m:r>
                      <a:rPr lang="en-US" altLang="zh-CN" sz="2000" b="0" i="1" smtClean="0">
                        <a:latin typeface="Cambria Math" panose="02040503050406030204" pitchFamily="18" charset="0"/>
                      </a:rPr>
                      <m:t>𝐽</m:t>
                    </m:r>
                    <m:r>
                      <a:rPr lang="en-US" altLang="zh-CN" sz="2000" b="0" i="0" smtClean="0">
                        <a:latin typeface="Cambria Math" panose="02040503050406030204" pitchFamily="18" charset="0"/>
                      </a:rPr>
                      <m:t>+</m:t>
                    </m:r>
                    <m:f>
                      <m:fPr>
                        <m:ctrlPr>
                          <a:rPr lang="zh-CN" altLang="en-US" sz="2000" i="1">
                            <a:latin typeface="Cambria Math" panose="02040503050406030204" pitchFamily="18" charset="0"/>
                          </a:rPr>
                        </m:ctrlPr>
                      </m:fPr>
                      <m:num>
                        <m:r>
                          <a:rPr lang="en-US" altLang="zh-CN" sz="2000" b="0" i="1" smtClean="0">
                            <a:latin typeface="Cambria Math" panose="02040503050406030204" pitchFamily="18" charset="0"/>
                          </a:rPr>
                          <m:t>𝑃</m:t>
                        </m:r>
                        <m:r>
                          <a:rPr lang="en-US" altLang="zh-CN" sz="2000" b="0" i="1" smtClean="0">
                            <a:latin typeface="Cambria Math" panose="02040503050406030204" pitchFamily="18" charset="0"/>
                          </a:rPr>
                          <m:t>∗</m:t>
                        </m:r>
                        <m:r>
                          <a:rPr lang="zh-CN" altLang="en-US" sz="2000" i="1">
                            <a:latin typeface="Cambria Math" panose="02040503050406030204" pitchFamily="18" charset="0"/>
                          </a:rPr>
                          <m:t>𝐼</m:t>
                        </m:r>
                      </m:num>
                      <m:den>
                        <m:r>
                          <a:rPr lang="en-US" altLang="zh-CN" sz="2000" b="0" i="1" smtClean="0">
                            <a:latin typeface="Cambria Math" panose="02040503050406030204" pitchFamily="18" charset="0"/>
                          </a:rPr>
                          <m:t>𝑉</m:t>
                        </m:r>
                      </m:den>
                    </m:f>
                  </m:oMath>
                </a14:m>
                <a:endParaRPr lang="zh-CN" altLang="en-US" sz="2000" dirty="0"/>
              </a:p>
            </p:txBody>
          </p:sp>
        </mc:Choice>
        <mc:Fallback xmlns="">
          <p:sp>
            <p:nvSpPr>
              <p:cNvPr id="13" name="文本框 12"/>
              <p:cNvSpPr txBox="1">
                <a:spLocks noRot="1" noChangeAspect="1" noMove="1" noResize="1" noEditPoints="1" noAdjustHandles="1" noChangeArrowheads="1" noChangeShapeType="1" noTextEdit="1"/>
              </p:cNvSpPr>
              <p:nvPr/>
            </p:nvSpPr>
            <p:spPr>
              <a:xfrm>
                <a:off x="5105400" y="2705149"/>
                <a:ext cx="2362200" cy="437171"/>
              </a:xfrm>
              <a:prstGeom prst="rect">
                <a:avLst/>
              </a:prstGeom>
              <a:blipFill>
                <a:blip r:embed="rId5"/>
                <a:stretch>
                  <a:fillRect l="-6718" t="-2817" b="-21127"/>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7" name="文本框 6"/>
              <p:cNvSpPr txBox="1"/>
              <p:nvPr/>
            </p:nvSpPr>
            <p:spPr>
              <a:xfrm>
                <a:off x="3322668" y="3623182"/>
                <a:ext cx="3649461" cy="718402"/>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𝛼</m:t>
                      </m:r>
                      <m:d>
                        <m:dPr>
                          <m:ctrlPr>
                            <a:rPr lang="zh-CN" altLang="en-US" i="1">
                              <a:latin typeface="Cambria Math" panose="02040503050406030204" pitchFamily="18" charset="0"/>
                            </a:rPr>
                          </m:ctrlPr>
                        </m:dPr>
                        <m:e>
                          <m:r>
                            <a:rPr lang="en-US" altLang="zh-CN" b="0" i="1" smtClean="0">
                              <a:latin typeface="Cambria Math" panose="02040503050406030204" pitchFamily="18" charset="0"/>
                            </a:rPr>
                            <m:t>𝐴</m:t>
                          </m:r>
                        </m:e>
                      </m:d>
                      <m:r>
                        <a:rPr lang="zh-CN" altLang="en-US" i="0">
                          <a:latin typeface="Cambria Math" panose="02040503050406030204" pitchFamily="18" charset="0"/>
                        </a:rPr>
                        <m:t>−</m:t>
                      </m:r>
                      <m:r>
                        <a:rPr lang="zh-CN" altLang="en-US" i="1">
                          <a:latin typeface="Cambria Math" panose="02040503050406030204" pitchFamily="18" charset="0"/>
                        </a:rPr>
                        <m:t>𝛽</m:t>
                      </m:r>
                      <m:d>
                        <m:dPr>
                          <m:ctrlPr>
                            <a:rPr lang="zh-CN" altLang="en-US" i="1">
                              <a:latin typeface="Cambria Math" panose="02040503050406030204" pitchFamily="18" charset="0"/>
                            </a:rPr>
                          </m:ctrlPr>
                        </m:dPr>
                        <m:e>
                          <m:r>
                            <a:rPr lang="zh-CN" altLang="en-US" i="1">
                              <a:latin typeface="Cambria Math" panose="02040503050406030204" pitchFamily="18" charset="0"/>
                            </a:rPr>
                            <m:t>𝐴</m:t>
                          </m:r>
                        </m:e>
                      </m:d>
                      <m:r>
                        <a:rPr lang="zh-CN" altLang="en-US" i="0">
                          <a:latin typeface="Cambria Math" panose="02040503050406030204" pitchFamily="18" charset="0"/>
                        </a:rPr>
                        <m:t>=</m:t>
                      </m:r>
                      <m:r>
                        <a:rPr lang="zh-CN" altLang="en-US" i="1">
                          <a:latin typeface="Cambria Math" panose="02040503050406030204" pitchFamily="18" charset="0"/>
                        </a:rPr>
                        <m:t>𝐶</m:t>
                      </m:r>
                      <m:d>
                        <m:dPr>
                          <m:begChr m:val="["/>
                          <m:endChr m:val="]"/>
                          <m:ctrlPr>
                            <a:rPr lang="zh-CN" altLang="en-US" i="1">
                              <a:latin typeface="Cambria Math" panose="02040503050406030204" pitchFamily="18" charset="0"/>
                            </a:rPr>
                          </m:ctrlPr>
                        </m:dPr>
                        <m:e>
                          <m:f>
                            <m:fPr>
                              <m:ctrlPr>
                                <a:rPr lang="zh-CN" altLang="en-US" i="1">
                                  <a:latin typeface="Cambria Math" panose="02040503050406030204" pitchFamily="18" charset="0"/>
                                </a:rPr>
                              </m:ctrlPr>
                            </m:fPr>
                            <m:num>
                              <m:r>
                                <a:rPr lang="zh-CN" altLang="en-US" i="1">
                                  <a:latin typeface="Cambria Math" panose="02040503050406030204" pitchFamily="18" charset="0"/>
                                </a:rPr>
                                <m:t>𝐼</m:t>
                              </m:r>
                              <m:r>
                                <a:rPr lang="en-US" altLang="zh-CN" b="0" i="1" smtClean="0">
                                  <a:latin typeface="Cambria Math" panose="02040503050406030204" pitchFamily="18" charset="0"/>
                                </a:rPr>
                                <m:t>∗</m:t>
                              </m:r>
                              <m:d>
                                <m:dPr>
                                  <m:ctrlPr>
                                    <a:rPr lang="zh-CN" altLang="en-US" i="1">
                                      <a:latin typeface="Cambria Math" panose="02040503050406030204" pitchFamily="18" charset="0"/>
                                    </a:rPr>
                                  </m:ctrlPr>
                                </m:dPr>
                                <m:e>
                                  <m:r>
                                    <a:rPr lang="zh-CN" altLang="en-US" i="0">
                                      <a:latin typeface="Cambria Math" panose="02040503050406030204" pitchFamily="18" charset="0"/>
                                    </a:rPr>
                                    <m:t>1−</m:t>
                                  </m:r>
                                  <m:f>
                                    <m:fPr>
                                      <m:type m:val="skw"/>
                                      <m:ctrlPr>
                                        <a:rPr lang="zh-CN" altLang="en-US" i="1">
                                          <a:latin typeface="Cambria Math" panose="02040503050406030204" pitchFamily="18" charset="0"/>
                                        </a:rPr>
                                      </m:ctrlPr>
                                    </m:fPr>
                                    <m:num>
                                      <m:r>
                                        <a:rPr lang="zh-CN" altLang="en-US" i="1">
                                          <a:latin typeface="Cambria Math" panose="02040503050406030204" pitchFamily="18" charset="0"/>
                                        </a:rPr>
                                        <m:t>𝑝</m:t>
                                      </m:r>
                                    </m:num>
                                    <m:den>
                                      <m:r>
                                        <a:rPr lang="zh-CN" altLang="en-US" i="1">
                                          <a:latin typeface="Cambria Math" panose="02040503050406030204" pitchFamily="18" charset="0"/>
                                        </a:rPr>
                                        <m:t>𝐶</m:t>
                                      </m:r>
                                    </m:den>
                                  </m:f>
                                </m:e>
                              </m:d>
                            </m:num>
                            <m:den>
                              <m:r>
                                <a:rPr lang="en-US" altLang="zh-CN" b="0" i="1" smtClean="0">
                                  <a:latin typeface="Cambria Math" panose="02040503050406030204" pitchFamily="18" charset="0"/>
                                </a:rPr>
                                <m:t>𝑉</m:t>
                              </m:r>
                            </m:den>
                          </m:f>
                          <m:r>
                            <a:rPr lang="zh-CN" altLang="en-US" i="0">
                              <a:latin typeface="Cambria Math" panose="02040503050406030204" pitchFamily="18" charset="0"/>
                            </a:rPr>
                            <m:t>−</m:t>
                          </m:r>
                          <m:r>
                            <a:rPr lang="zh-CN" altLang="en-US" i="1">
                              <a:latin typeface="Cambria Math" panose="02040503050406030204" pitchFamily="18" charset="0"/>
                            </a:rPr>
                            <m:t>𝐽</m:t>
                          </m:r>
                        </m:e>
                      </m:d>
                    </m:oMath>
                  </m:oMathPara>
                </a14:m>
                <a:endParaRPr lang="zh-CN" altLang="en-US" dirty="0"/>
              </a:p>
            </p:txBody>
          </p:sp>
        </mc:Choice>
        <mc:Fallback xmlns="">
          <p:sp>
            <p:nvSpPr>
              <p:cNvPr id="7" name="文本框 6"/>
              <p:cNvSpPr txBox="1">
                <a:spLocks noRot="1" noChangeAspect="1" noMove="1" noResize="1" noEditPoints="1" noAdjustHandles="1" noChangeArrowheads="1" noChangeShapeType="1" noTextEdit="1"/>
              </p:cNvSpPr>
              <p:nvPr/>
            </p:nvSpPr>
            <p:spPr>
              <a:xfrm>
                <a:off x="3322668" y="3623182"/>
                <a:ext cx="3649461" cy="718402"/>
              </a:xfrm>
              <a:prstGeom prst="rect">
                <a:avLst/>
              </a:prstGeom>
              <a:blipFill>
                <a:blip r:embed="rId6"/>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8" name="文本框 7"/>
              <p:cNvSpPr txBox="1"/>
              <p:nvPr/>
            </p:nvSpPr>
            <p:spPr>
              <a:xfrm>
                <a:off x="5086978" y="4791124"/>
                <a:ext cx="201209" cy="518540"/>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f>
                        <m:fPr>
                          <m:ctrlPr>
                            <a:rPr lang="zh-CN" altLang="en-US" i="1">
                              <a:latin typeface="Cambria Math" panose="02040503050406030204" pitchFamily="18" charset="0"/>
                            </a:rPr>
                          </m:ctrlPr>
                        </m:fPr>
                        <m:num>
                          <m:r>
                            <a:rPr lang="zh-CN" altLang="en-US" i="1">
                              <a:latin typeface="Cambria Math" panose="02040503050406030204" pitchFamily="18" charset="0"/>
                            </a:rPr>
                            <m:t>𝑃</m:t>
                          </m:r>
                        </m:num>
                        <m:den>
                          <m:r>
                            <a:rPr lang="zh-CN" altLang="en-US" i="1">
                              <a:latin typeface="Cambria Math" panose="02040503050406030204" pitchFamily="18" charset="0"/>
                            </a:rPr>
                            <m:t>𝐶</m:t>
                          </m:r>
                        </m:den>
                      </m:f>
                    </m:oMath>
                  </m:oMathPara>
                </a14:m>
                <a:endParaRPr lang="zh-CN" altLang="en-US" dirty="0"/>
              </a:p>
            </p:txBody>
          </p:sp>
        </mc:Choice>
        <mc:Fallback xmlns="">
          <p:sp>
            <p:nvSpPr>
              <p:cNvPr id="8" name="文本框 7"/>
              <p:cNvSpPr txBox="1">
                <a:spLocks noRot="1" noChangeAspect="1" noMove="1" noResize="1" noEditPoints="1" noAdjustHandles="1" noChangeArrowheads="1" noChangeShapeType="1" noTextEdit="1"/>
              </p:cNvSpPr>
              <p:nvPr/>
            </p:nvSpPr>
            <p:spPr>
              <a:xfrm>
                <a:off x="5086978" y="4791124"/>
                <a:ext cx="201209" cy="518540"/>
              </a:xfrm>
              <a:prstGeom prst="rect">
                <a:avLst/>
              </a:prstGeom>
              <a:blipFill>
                <a:blip r:embed="rId7"/>
                <a:stretch>
                  <a:fillRect/>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14" name="文本框 13"/>
              <p:cNvSpPr txBox="1"/>
              <p:nvPr/>
            </p:nvSpPr>
            <p:spPr>
              <a:xfrm>
                <a:off x="5777320" y="4938074"/>
                <a:ext cx="145553"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𝐽</m:t>
                      </m:r>
                    </m:oMath>
                  </m:oMathPara>
                </a14:m>
                <a:endParaRPr lang="zh-CN" altLang="en-US" dirty="0"/>
              </a:p>
            </p:txBody>
          </p:sp>
        </mc:Choice>
        <mc:Fallback xmlns="">
          <p:sp>
            <p:nvSpPr>
              <p:cNvPr id="14" name="文本框 13"/>
              <p:cNvSpPr txBox="1">
                <a:spLocks noRot="1" noChangeAspect="1" noMove="1" noResize="1" noEditPoints="1" noAdjustHandles="1" noChangeArrowheads="1" noChangeShapeType="1" noTextEdit="1"/>
              </p:cNvSpPr>
              <p:nvPr/>
            </p:nvSpPr>
            <p:spPr>
              <a:xfrm>
                <a:off x="5777320" y="4938074"/>
                <a:ext cx="145553" cy="276999"/>
              </a:xfrm>
              <a:prstGeom prst="rect">
                <a:avLst/>
              </a:prstGeom>
              <a:blipFill>
                <a:blip r:embed="rId8"/>
                <a:stretch>
                  <a:fillRect l="-54167" r="-50000" b="-31111"/>
                </a:stretch>
              </a:blipFill>
            </p:spPr>
            <p:txBody>
              <a:bodyPr/>
              <a:lstStyle/>
              <a:p>
                <a:r>
                  <a:rPr lang="zh-CN" altLang="en-US">
                    <a:noFill/>
                  </a:rPr>
                  <a:t> </a:t>
                </a:r>
              </a:p>
            </p:txBody>
          </p:sp>
        </mc:Fallback>
      </mc:AlternateContent>
      <p:cxnSp>
        <p:nvCxnSpPr>
          <p:cNvPr id="16" name="直接箭头连接符 15"/>
          <p:cNvCxnSpPr/>
          <p:nvPr/>
        </p:nvCxnSpPr>
        <p:spPr>
          <a:xfrm>
            <a:off x="6083300" y="4884352"/>
            <a:ext cx="0" cy="425312"/>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17" name="直接箭头连接符 16"/>
          <p:cNvCxnSpPr/>
          <p:nvPr/>
        </p:nvCxnSpPr>
        <p:spPr>
          <a:xfrm flipV="1">
            <a:off x="4495800" y="4872581"/>
            <a:ext cx="0" cy="38100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9" name="文本框 18"/>
              <p:cNvSpPr txBox="1"/>
              <p:nvPr/>
            </p:nvSpPr>
            <p:spPr>
              <a:xfrm flipH="1">
                <a:off x="4148981" y="4940182"/>
                <a:ext cx="228600" cy="276999"/>
              </a:xfrm>
              <a:prstGeom prst="rect">
                <a:avLst/>
              </a:prstGeom>
              <a:noFill/>
            </p:spPr>
            <p:txBody>
              <a:bodyPr wrap="square" lIns="0" tIns="0" rIns="0" bIns="0" rtlCol="0">
                <a:spAutoFit/>
              </a:bodyPr>
              <a:lstStyle/>
              <a:p>
                <a:pPr/>
                <a14:m>
                  <m:oMathPara xmlns:m="http://schemas.openxmlformats.org/officeDocument/2006/math">
                    <m:oMathParaPr>
                      <m:jc m:val="centerGroup"/>
                    </m:oMathParaPr>
                    <m:oMath xmlns:m="http://schemas.openxmlformats.org/officeDocument/2006/math">
                      <m:r>
                        <a:rPr lang="zh-CN" altLang="en-US" i="1" smtClean="0">
                          <a:latin typeface="Cambria Math" panose="02040503050406030204" pitchFamily="18" charset="0"/>
                        </a:rPr>
                        <m:t>𝐼</m:t>
                      </m:r>
                    </m:oMath>
                  </m:oMathPara>
                </a14:m>
                <a:endParaRPr lang="zh-CN" altLang="en-US" dirty="0"/>
              </a:p>
            </p:txBody>
          </p:sp>
        </mc:Choice>
        <mc:Fallback xmlns="">
          <p:sp>
            <p:nvSpPr>
              <p:cNvPr id="19" name="文本框 18"/>
              <p:cNvSpPr txBox="1">
                <a:spLocks noRot="1" noChangeAspect="1" noMove="1" noResize="1" noEditPoints="1" noAdjustHandles="1" noChangeArrowheads="1" noChangeShapeType="1" noTextEdit="1"/>
              </p:cNvSpPr>
              <p:nvPr/>
            </p:nvSpPr>
            <p:spPr>
              <a:xfrm flipH="1">
                <a:off x="4148981" y="4940182"/>
                <a:ext cx="228600" cy="276999"/>
              </a:xfrm>
              <a:prstGeom prst="rect">
                <a:avLst/>
              </a:prstGeom>
              <a:blipFill>
                <a:blip r:embed="rId9"/>
                <a:stretch>
                  <a:fillRect l="-8108" r="-2703" b="-6522"/>
                </a:stretch>
              </a:blipFill>
            </p:spPr>
            <p:txBody>
              <a:bodyPr/>
              <a:lstStyle/>
              <a:p>
                <a:r>
                  <a:rPr lang="zh-CN" altLang="en-US">
                    <a:noFill/>
                  </a:rPr>
                  <a:t> </a:t>
                </a:r>
              </a:p>
            </p:txBody>
          </p:sp>
        </mc:Fallback>
      </mc:AlternateContent>
      <mc:AlternateContent xmlns:mc="http://schemas.openxmlformats.org/markup-compatibility/2006" xmlns:a14="http://schemas.microsoft.com/office/drawing/2010/main">
        <mc:Choice Requires="a14">
          <p:sp>
            <p:nvSpPr>
              <p:cNvPr id="20" name="文本框 19"/>
              <p:cNvSpPr txBox="1"/>
              <p:nvPr/>
            </p:nvSpPr>
            <p:spPr>
              <a:xfrm>
                <a:off x="5435571" y="4944694"/>
                <a:ext cx="204480" cy="27699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en-US" altLang="zh-CN" b="0" i="1" smtClean="0">
                          <a:latin typeface="Cambria Math" panose="02040503050406030204" pitchFamily="18" charset="0"/>
                        </a:rPr>
                        <m:t>𝑉</m:t>
                      </m:r>
                    </m:oMath>
                  </m:oMathPara>
                </a14:m>
                <a:endParaRPr lang="zh-CN" altLang="en-US" dirty="0"/>
              </a:p>
            </p:txBody>
          </p:sp>
        </mc:Choice>
        <mc:Fallback xmlns="">
          <p:sp>
            <p:nvSpPr>
              <p:cNvPr id="20" name="文本框 19"/>
              <p:cNvSpPr txBox="1">
                <a:spLocks noRot="1" noChangeAspect="1" noMove="1" noResize="1" noEditPoints="1" noAdjustHandles="1" noChangeArrowheads="1" noChangeShapeType="1" noTextEdit="1"/>
              </p:cNvSpPr>
              <p:nvPr/>
            </p:nvSpPr>
            <p:spPr>
              <a:xfrm>
                <a:off x="5435571" y="4944694"/>
                <a:ext cx="204480" cy="276999"/>
              </a:xfrm>
              <a:prstGeom prst="rect">
                <a:avLst/>
              </a:prstGeom>
              <a:blipFill>
                <a:blip r:embed="rId10"/>
                <a:stretch>
                  <a:fillRect l="-30303" r="-24242" b="-6522"/>
                </a:stretch>
              </a:blipFill>
            </p:spPr>
            <p:txBody>
              <a:bodyPr/>
              <a:lstStyle/>
              <a:p>
                <a:r>
                  <a:rPr lang="zh-CN" altLang="en-US">
                    <a:noFill/>
                  </a:rPr>
                  <a:t> </a:t>
                </a:r>
              </a:p>
            </p:txBody>
          </p:sp>
        </mc:Fallback>
      </mc:AlternateContent>
    </p:spTree>
    <p:extLst>
      <p:ext uri="{BB962C8B-B14F-4D97-AF65-F5344CB8AC3E}">
        <p14:creationId xmlns:p14="http://schemas.microsoft.com/office/powerpoint/2010/main" val="379082320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ltLang="zh-CN" dirty="0" smtClean="0"/>
              <a:t>Methodology</a:t>
            </a:r>
            <a:endParaRPr lang="en-US" dirty="0"/>
          </a:p>
        </p:txBody>
      </p:sp>
      <p:sp>
        <p:nvSpPr>
          <p:cNvPr id="3" name="Content Placeholder 2"/>
          <p:cNvSpPr>
            <a:spLocks noGrp="1"/>
          </p:cNvSpPr>
          <p:nvPr>
            <p:ph idx="1"/>
          </p:nvPr>
        </p:nvSpPr>
        <p:spPr>
          <a:xfrm>
            <a:off x="838200" y="1842561"/>
            <a:ext cx="10515600" cy="519639"/>
          </a:xfrm>
        </p:spPr>
        <p:txBody>
          <a:bodyPr>
            <a:normAutofit/>
          </a:bodyPr>
          <a:lstStyle/>
          <a:p>
            <a:pPr marL="0" indent="0">
              <a:buNone/>
            </a:pPr>
            <a:r>
              <a:rPr lang="en-US" sz="2600" dirty="0" smtClean="0"/>
              <a:t>Deep Self-taught Hashing</a:t>
            </a:r>
            <a:endParaRPr lang="en-US" sz="2600" dirty="0"/>
          </a:p>
        </p:txBody>
      </p:sp>
      <p:sp>
        <p:nvSpPr>
          <p:cNvPr id="6" name="Footer Placeholder 5">
            <a:extLst>
              <a:ext uri="{FF2B5EF4-FFF2-40B4-BE49-F238E27FC236}">
                <a16:creationId xmlns:a16="http://schemas.microsoft.com/office/drawing/2014/main" id="{96464A3C-5967-40E6-A84E-3F818F4D3FCC}"/>
              </a:ext>
            </a:extLst>
          </p:cNvPr>
          <p:cNvSpPr>
            <a:spLocks noGrp="1"/>
          </p:cNvSpPr>
          <p:nvPr>
            <p:ph type="ftr" sz="quarter" idx="10"/>
          </p:nvPr>
        </p:nvSpPr>
        <p:spPr/>
        <p:txBody>
          <a:bodyPr/>
          <a:lstStyle/>
          <a:p>
            <a:r>
              <a:rPr lang="en-US"/>
              <a:t>Optional Insert Copyright</a:t>
            </a:r>
            <a:endParaRPr lang="en-US" dirty="0"/>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990600" y="5869413"/>
            <a:ext cx="895786" cy="681866"/>
          </a:xfrm>
          <a:prstGeom prst="rect">
            <a:avLst/>
          </a:prstGeom>
        </p:spPr>
      </p:pic>
      <p:pic>
        <p:nvPicPr>
          <p:cNvPr id="9" name="图片 8"/>
          <p:cNvPicPr>
            <a:picLocks noChangeAspect="1"/>
          </p:cNvPicPr>
          <p:nvPr/>
        </p:nvPicPr>
        <p:blipFill>
          <a:blip r:embed="rId4"/>
          <a:stretch>
            <a:fillRect/>
          </a:stretch>
        </p:blipFill>
        <p:spPr>
          <a:xfrm>
            <a:off x="1447800" y="2510097"/>
            <a:ext cx="8432294" cy="3083978"/>
          </a:xfrm>
          <a:prstGeom prst="rect">
            <a:avLst/>
          </a:prstGeom>
        </p:spPr>
      </p:pic>
    </p:spTree>
    <p:extLst>
      <p:ext uri="{BB962C8B-B14F-4D97-AF65-F5344CB8AC3E}">
        <p14:creationId xmlns:p14="http://schemas.microsoft.com/office/powerpoint/2010/main" val="2324635860"/>
      </p:ext>
    </p:extLst>
  </p:cSld>
  <p:clrMapOvr>
    <a:masterClrMapping/>
  </p:clrMapOvr>
  <p:timing>
    <p:tnLst>
      <p:par>
        <p:cTn id="1" dur="indefinite" restart="never" nodeType="tmRoot"/>
      </p:par>
    </p:tnLst>
  </p:timing>
</p:sld>
</file>

<file path=ppt/tags/tag1.xml><?xml version="1.0" encoding="utf-8"?>
<p:tagLst xmlns:a="http://schemas.openxmlformats.org/drawingml/2006/main" xmlns:r="http://schemas.openxmlformats.org/officeDocument/2006/relationships" xmlns:p="http://schemas.openxmlformats.org/presentationml/2006/main">
  <p:tag name="ARTICULATE_PROJECT_OPEN" val="0"/>
</p:tagLst>
</file>

<file path=ppt/theme/theme1.xml><?xml version="1.0" encoding="utf-8"?>
<a:theme xmlns:a="http://schemas.openxmlformats.org/drawingml/2006/main" name="DAC2020">
  <a:themeElements>
    <a:clrScheme name="Orange">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Larissa">
  <a:themeElements>
    <a:clrScheme name="Larissa">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Larissa">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Larissa">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4AC529A4D857314092F8987294A43FD3" ma:contentTypeVersion="0" ma:contentTypeDescription="Create a new document." ma:contentTypeScope="" ma:versionID="b3a40a446e339e50bd650e277a113f3f">
  <xsd:schema xmlns:xsd="http://www.w3.org/2001/XMLSchema" xmlns:p="http://schemas.microsoft.com/office/2006/metadata/properties" targetNamespace="http://schemas.microsoft.com/office/2006/metadata/properties" ma:root="true" ma:fieldsID="4aeb20c0e3442673af7ee10786458764">
    <xsd:element name="properties">
      <xsd:complexType>
        <xsd:sequence>
          <xsd:element name="documentManagement">
            <xsd:complexType>
              <xsd:all/>
            </xsd:complexType>
          </xsd:element>
        </xsd:sequence>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office/internal/2005/internalDocumentation"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ma:readOnly="tru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lastPrinted" minOccurs="0" maxOccurs="1" type="xsd:dateTime"/>
        <xsd:element name="contentStatus" minOccurs="0" maxOccurs="1" type="xsd:string"/>
      </xsd:all>
    </xsd:complexType>
  </xsd: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091CAD78-C6F6-407D-A9D5-329355F07703}">
  <ds:schemaRefs>
    <ds:schemaRef ds:uri="http://www.w3.org/XML/1998/namespace"/>
    <ds:schemaRef ds:uri="http://purl.org/dc/elements/1.1/"/>
    <ds:schemaRef ds:uri="http://schemas.microsoft.com/office/2006/documentManagement/types"/>
    <ds:schemaRef ds:uri="http://schemas.openxmlformats.org/package/2006/metadata/core-properties"/>
    <ds:schemaRef ds:uri="http://schemas.microsoft.com/office/2006/metadata/properties"/>
    <ds:schemaRef ds:uri="http://purl.org/dc/terms/"/>
    <ds:schemaRef ds:uri="http://purl.org/dc/dcmitype/"/>
    <ds:schemaRef ds:uri="http://schemas.microsoft.com/office/infopath/2007/PartnerControls"/>
  </ds:schemaRefs>
</ds:datastoreItem>
</file>

<file path=customXml/itemProps2.xml><?xml version="1.0" encoding="utf-8"?>
<ds:datastoreItem xmlns:ds="http://schemas.openxmlformats.org/officeDocument/2006/customXml" ds:itemID="{3171F2A1-2ACF-4A95-B48F-47B38B7131BE}">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openxmlformats.org/package/2006/metadata/core-properties"/>
    <ds:schemaRef ds:uri="http://purl.org/dc/elements/1.1/"/>
    <ds:schemaRef ds:uri="http://purl.org/dc/terms/"/>
    <ds:schemaRef ds:uri="http://schemas.microsoft.com/office/internal/2005/internalDocumentation"/>
  </ds:schemaRefs>
</ds:datastoreItem>
</file>

<file path=customXml/itemProps3.xml><?xml version="1.0" encoding="utf-8"?>
<ds:datastoreItem xmlns:ds="http://schemas.openxmlformats.org/officeDocument/2006/customXml" ds:itemID="{1A855BF4-2A99-441B-9566-850307E4F0A5}">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Office Theme</Template>
  <TotalTime>0</TotalTime>
  <Words>1986</Words>
  <Application>Microsoft Office PowerPoint</Application>
  <PresentationFormat>宽屏</PresentationFormat>
  <Paragraphs>157</Paragraphs>
  <Slides>22</Slides>
  <Notes>22</Notes>
  <HiddenSlides>0</HiddenSlides>
  <MMClips>0</MMClips>
  <ScaleCrop>false</ScaleCrop>
  <HeadingPairs>
    <vt:vector size="8" baseType="variant">
      <vt:variant>
        <vt:lpstr>已用的字体</vt:lpstr>
      </vt:variant>
      <vt:variant>
        <vt:i4>7</vt:i4>
      </vt:variant>
      <vt:variant>
        <vt:lpstr>主题</vt:lpstr>
      </vt:variant>
      <vt:variant>
        <vt:i4>1</vt:i4>
      </vt:variant>
      <vt:variant>
        <vt:lpstr>嵌入 OLE 服务器</vt:lpstr>
      </vt:variant>
      <vt:variant>
        <vt:i4>1</vt:i4>
      </vt:variant>
      <vt:variant>
        <vt:lpstr>幻灯片标题</vt:lpstr>
      </vt:variant>
      <vt:variant>
        <vt:i4>22</vt:i4>
      </vt:variant>
    </vt:vector>
  </HeadingPairs>
  <TitlesOfParts>
    <vt:vector size="31" baseType="lpstr">
      <vt:lpstr>等线</vt:lpstr>
      <vt:lpstr>等线 Light</vt:lpstr>
      <vt:lpstr>宋体</vt:lpstr>
      <vt:lpstr>Arial</vt:lpstr>
      <vt:lpstr>Calibri</vt:lpstr>
      <vt:lpstr>Calibri Light</vt:lpstr>
      <vt:lpstr>Cambria Math</vt:lpstr>
      <vt:lpstr>DAC2020</vt:lpstr>
      <vt:lpstr>Acrobat Document</vt:lpstr>
      <vt:lpstr>Content Sifting Storage: Achieving Fast Read for Large-scale Image Dataset Analysis</vt:lpstr>
      <vt:lpstr>Introduction</vt:lpstr>
      <vt:lpstr>Introduction</vt:lpstr>
      <vt:lpstr>Introduction</vt:lpstr>
      <vt:lpstr>Introduction</vt:lpstr>
      <vt:lpstr>Introduction</vt:lpstr>
      <vt:lpstr>Introduction</vt:lpstr>
      <vt:lpstr>Methodology</vt:lpstr>
      <vt:lpstr>Methodology</vt:lpstr>
      <vt:lpstr>Methodology</vt:lpstr>
      <vt:lpstr>Design</vt:lpstr>
      <vt:lpstr>Design</vt:lpstr>
      <vt:lpstr>Design</vt:lpstr>
      <vt:lpstr>Design</vt:lpstr>
      <vt:lpstr>Evaluation</vt:lpstr>
      <vt:lpstr>Evaluation</vt:lpstr>
      <vt:lpstr>Evaluation</vt:lpstr>
      <vt:lpstr>Evaluation</vt:lpstr>
      <vt:lpstr>Evaluation</vt:lpstr>
      <vt:lpstr>Evaluation</vt:lpstr>
      <vt:lpstr>Conclusion</vt:lpstr>
      <vt:lpstr>Questions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
  <cp:lastModifiedBy/>
  <cp:revision>1</cp:revision>
  <dcterms:created xsi:type="dcterms:W3CDTF">2011-11-23T07:37:04Z</dcterms:created>
  <dcterms:modified xsi:type="dcterms:W3CDTF">2020-06-22T07:01:39Z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0x0101004AC529A4D857314092F8987294A43FD3</vt:lpwstr>
  </property>
</Properties>
</file>